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handoutMasterIdLst>
    <p:handoutMasterId r:id="rId52"/>
  </p:handoutMasterIdLst>
  <p:sldIdLst>
    <p:sldId id="306" r:id="rId2"/>
    <p:sldId id="269" r:id="rId3"/>
    <p:sldId id="271" r:id="rId4"/>
    <p:sldId id="301" r:id="rId5"/>
    <p:sldId id="302" r:id="rId6"/>
    <p:sldId id="313" r:id="rId7"/>
    <p:sldId id="272" r:id="rId8"/>
    <p:sldId id="347" r:id="rId9"/>
    <p:sldId id="303" r:id="rId10"/>
    <p:sldId id="309" r:id="rId11"/>
    <p:sldId id="307" r:id="rId12"/>
    <p:sldId id="304" r:id="rId13"/>
    <p:sldId id="310" r:id="rId14"/>
    <p:sldId id="311" r:id="rId15"/>
    <p:sldId id="314" r:id="rId16"/>
    <p:sldId id="319" r:id="rId17"/>
    <p:sldId id="315" r:id="rId18"/>
    <p:sldId id="316" r:id="rId19"/>
    <p:sldId id="345" r:id="rId20"/>
    <p:sldId id="346" r:id="rId21"/>
    <p:sldId id="318" r:id="rId22"/>
    <p:sldId id="320" r:id="rId23"/>
    <p:sldId id="317" r:id="rId24"/>
    <p:sldId id="321" r:id="rId25"/>
    <p:sldId id="332" r:id="rId26"/>
    <p:sldId id="280" r:id="rId27"/>
    <p:sldId id="333" r:id="rId28"/>
    <p:sldId id="335" r:id="rId29"/>
    <p:sldId id="334" r:id="rId30"/>
    <p:sldId id="336" r:id="rId31"/>
    <p:sldId id="331" r:id="rId32"/>
    <p:sldId id="324" r:id="rId33"/>
    <p:sldId id="341" r:id="rId34"/>
    <p:sldId id="325" r:id="rId35"/>
    <p:sldId id="340" r:id="rId36"/>
    <p:sldId id="342" r:id="rId37"/>
    <p:sldId id="339" r:id="rId38"/>
    <p:sldId id="338" r:id="rId39"/>
    <p:sldId id="337" r:id="rId40"/>
    <p:sldId id="326" r:id="rId41"/>
    <p:sldId id="327" r:id="rId42"/>
    <p:sldId id="343" r:id="rId43"/>
    <p:sldId id="328" r:id="rId44"/>
    <p:sldId id="344" r:id="rId45"/>
    <p:sldId id="349" r:id="rId46"/>
    <p:sldId id="329" r:id="rId47"/>
    <p:sldId id="330" r:id="rId48"/>
    <p:sldId id="348" r:id="rId49"/>
    <p:sldId id="260"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 userDrawn="1">
          <p15:clr>
            <a:srgbClr val="A4A3A4"/>
          </p15:clr>
        </p15:guide>
        <p15:guide id="2" pos="230" userDrawn="1">
          <p15:clr>
            <a:srgbClr val="A4A3A4"/>
          </p15:clr>
        </p15:guide>
        <p15:guide id="3" pos="5530" userDrawn="1">
          <p15:clr>
            <a:srgbClr val="A4A3A4"/>
          </p15:clr>
        </p15:guide>
        <p15:guide id="4" orient="horz" pos="518" userDrawn="1">
          <p15:clr>
            <a:srgbClr val="A4A3A4"/>
          </p15:clr>
        </p15:guide>
        <p15:guide id="5" orient="horz" pos="116" userDrawn="1">
          <p15:clr>
            <a:srgbClr val="A4A3A4"/>
          </p15:clr>
        </p15:guide>
        <p15:guide id="6" orient="horz" pos="2938" userDrawn="1">
          <p15:clr>
            <a:srgbClr val="A4A3A4"/>
          </p15:clr>
        </p15:guide>
        <p15:guide id="7" pos="1901" userDrawn="1">
          <p15:clr>
            <a:srgbClr val="A4A3A4"/>
          </p15:clr>
        </p15:guide>
        <p15:guide id="8" pos="2045" userDrawn="1">
          <p15:clr>
            <a:srgbClr val="A4A3A4"/>
          </p15:clr>
        </p15:guide>
        <p15:guide id="9" pos="2765" userDrawn="1">
          <p15:clr>
            <a:srgbClr val="A4A3A4"/>
          </p15:clr>
        </p15:guide>
        <p15:guide id="10" pos="2995" userDrawn="1">
          <p15:clr>
            <a:srgbClr val="A4A3A4"/>
          </p15:clr>
        </p15:guide>
        <p15:guide id="11" pos="2880" userDrawn="1">
          <p15:clr>
            <a:srgbClr val="A4A3A4"/>
          </p15:clr>
        </p15:guide>
        <p15:guide id="12" pos="3715" userDrawn="1">
          <p15:clr>
            <a:srgbClr val="A4A3A4"/>
          </p15:clr>
        </p15:guide>
        <p15:guide id="13" pos="3859" userDrawn="1">
          <p15:clr>
            <a:srgbClr val="A4A3A4"/>
          </p15:clr>
        </p15:guide>
        <p15:guide id="14" pos="46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slin, Hope" initials="GH" lastIdx="18" clrIdx="0">
    <p:extLst>
      <p:ext uri="{19B8F6BF-5375-455C-9EA6-DF929625EA0E}">
        <p15:presenceInfo xmlns:p15="http://schemas.microsoft.com/office/powerpoint/2012/main" userId="S-1-5-21-1614895754-706699826-839522115-104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7207B5E3-C84D-437C-8577-B3E8D5512DED}">
  <a:tblStyle styleId="{7207B5E3-C84D-437C-8577-B3E8D5512DED}" styleName="Pega Table">
    <a:wholeTbl>
      <a:tcTxStyle>
        <a:fontRef idx="minor"/>
        <a:srgbClr val="1F2555"/>
      </a:tcTxStyle>
      <a:tcStyle>
        <a:tcBdr>
          <a:left>
            <a:ln>
              <a:noFill/>
            </a:ln>
          </a:left>
          <a:right>
            <a:ln>
              <a:noFill/>
            </a:ln>
          </a:right>
          <a:top>
            <a:ln w="6350">
              <a:solidFill>
                <a:srgbClr val="1F2555"/>
              </a:solidFill>
            </a:ln>
          </a:top>
          <a:bottom>
            <a:ln w="6350">
              <a:solidFill>
                <a:srgbClr val="1F2555"/>
              </a:solidFill>
            </a:ln>
          </a:bottom>
          <a:insideH>
            <a:ln w="6350">
              <a:solidFill>
                <a:srgbClr val="1F2555"/>
              </a:solidFill>
            </a:ln>
          </a:insideH>
          <a:insideV>
            <a:ln>
              <a:noFill/>
            </a:ln>
          </a:insideV>
        </a:tcBdr>
        <a:fill>
          <a:noFill/>
        </a:fill>
      </a:tcStyle>
    </a:wholeTbl>
    <a:band1H>
      <a:tcStyle>
        <a:tcBdr/>
        <a:fill>
          <a:noFill/>
        </a:fill>
      </a:tcStyle>
    </a:band1H>
    <a:band2H>
      <a:tcStyle>
        <a:tcBdr/>
        <a:fill>
          <a:solidFill>
            <a:srgbClr val="F4F3F3"/>
          </a:solidFill>
        </a:fill>
      </a:tcStyle>
    </a:band2H>
    <a:lastCol>
      <a:tcTxStyle b="on">
        <a:fontRef idx="major"/>
        <a:srgbClr val="1F2555"/>
      </a:tcTxStyle>
      <a:tcStyle>
        <a:tcBdr/>
      </a:tcStyle>
    </a:lastCol>
    <a:firstCol>
      <a:tcTxStyle b="on">
        <a:fontRef idx="major"/>
        <a:srgbClr val="1F2555"/>
      </a:tcTxStyle>
      <a:tcStyle>
        <a:tcBdr/>
      </a:tcStyle>
    </a:firstCol>
    <a:lastRow>
      <a:tcTxStyle b="on">
        <a:fontRef idx="major"/>
        <a:srgbClr val="1F2555"/>
      </a:tcTxStyle>
      <a:tcStyle>
        <a:tcBdr>
          <a:top>
            <a:ln w="19050">
              <a:solidFill>
                <a:srgbClr val="1F2555"/>
              </a:solidFill>
            </a:ln>
          </a:top>
          <a:bottom>
            <a:ln>
              <a:noFill/>
            </a:ln>
          </a:bottom>
        </a:tcBdr>
        <a:fill>
          <a:noFill/>
        </a:fill>
      </a:tcStyle>
    </a:lastRow>
    <a:firstRow>
      <a:tcTxStyle b="on">
        <a:fontRef idx="major"/>
        <a:srgbClr val="1F2555"/>
      </a:tcTxStyle>
      <a:tcStyle>
        <a:tcBdr>
          <a:top>
            <a:ln>
              <a:noFill/>
            </a:ln>
          </a:top>
          <a:bottom>
            <a:ln w="19050">
              <a:solidFill>
                <a:srgbClr val="1F255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24" autoAdjust="0"/>
    <p:restoredTop sz="94699"/>
  </p:normalViewPr>
  <p:slideViewPr>
    <p:cSldViewPr snapToObjects="1" showGuides="1">
      <p:cViewPr varScale="1">
        <p:scale>
          <a:sx n="93" d="100"/>
          <a:sy n="93" d="100"/>
        </p:scale>
        <p:origin x="86" y="701"/>
      </p:cViewPr>
      <p:guideLst>
        <p:guide orient="horz" pos="691"/>
        <p:guide pos="230"/>
        <p:guide pos="5530"/>
        <p:guide orient="horz" pos="518"/>
        <p:guide orient="horz" pos="116"/>
        <p:guide orient="horz" pos="2938"/>
        <p:guide pos="1901"/>
        <p:guide pos="2045"/>
        <p:guide pos="2765"/>
        <p:guide pos="2995"/>
        <p:guide pos="2880"/>
        <p:guide pos="3715"/>
        <p:guide pos="3859"/>
        <p:guide pos="4676"/>
      </p:guideLst>
    </p:cSldViewPr>
  </p:slid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79" d="100"/>
          <a:sy n="79" d="100"/>
        </p:scale>
        <p:origin x="279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charset="0"/>
              <a:ea typeface="Calibri" charset="0"/>
              <a:cs typeface="Calibri"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59B710-7F01-EB43-9BF8-28DEC423E8B1}" type="datetimeFigureOut">
              <a:rPr lang="en-US" smtClean="0">
                <a:latin typeface="Calibri" charset="0"/>
                <a:ea typeface="Calibri" charset="0"/>
                <a:cs typeface="Calibri" charset="0"/>
              </a:rPr>
              <a:t>4/27/2018</a:t>
            </a:fld>
            <a:endParaRPr lang="en-US" dirty="0">
              <a:latin typeface="Calibri" charset="0"/>
              <a:ea typeface="Calibri" charset="0"/>
              <a:cs typeface="Calibri"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charset="0"/>
              <a:ea typeface="Calibri" charset="0"/>
              <a:cs typeface="Calibri"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B3E720-6155-8246-876A-0957C4ECF6FF}" type="slidenum">
              <a:rPr lang="en-US" smtClean="0">
                <a:latin typeface="Calibri" charset="0"/>
                <a:ea typeface="Calibri" charset="0"/>
                <a:cs typeface="Calibri" charset="0"/>
              </a:rPr>
              <a:t>‹#›</a:t>
            </a:fld>
            <a:endParaRPr lang="en-US" dirty="0">
              <a:latin typeface="Calibri" charset="0"/>
              <a:ea typeface="Calibri" charset="0"/>
              <a:cs typeface="Calibri" charset="0"/>
            </a:endParaRPr>
          </a:p>
        </p:txBody>
      </p:sp>
    </p:spTree>
    <p:extLst>
      <p:ext uri="{BB962C8B-B14F-4D97-AF65-F5344CB8AC3E}">
        <p14:creationId xmlns:p14="http://schemas.microsoft.com/office/powerpoint/2010/main" val="39396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charset="0"/>
                <a:cs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charset="0"/>
                <a:ea typeface="Calibri" charset="0"/>
                <a:cs typeface="Calibri" charset="0"/>
              </a:defRPr>
            </a:lvl1pPr>
          </a:lstStyle>
          <a:p>
            <a:fld id="{4B98D73F-55EB-4C56-BE5C-F8B23998FF48}" type="datetimeFigureOut">
              <a:rPr lang="en-US" smtClean="0"/>
              <a:pPr/>
              <a:t>4/27/2018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charset="0"/>
                <a:cs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charset="0"/>
                <a:ea typeface="Calibri" charset="0"/>
                <a:cs typeface="Calibri" charset="0"/>
              </a:defRPr>
            </a:lvl1pPr>
          </a:lstStyle>
          <a:p>
            <a:fld id="{723E5092-789D-46B2-ACFC-5823A47F3CD3}" type="slidenum">
              <a:rPr lang="en-US" smtClean="0"/>
              <a:pPr/>
              <a:t>‹#›</a:t>
            </a:fld>
            <a:endParaRPr lang="en-US" dirty="0"/>
          </a:p>
        </p:txBody>
      </p:sp>
    </p:spTree>
    <p:extLst>
      <p:ext uri="{BB962C8B-B14F-4D97-AF65-F5344CB8AC3E}">
        <p14:creationId xmlns:p14="http://schemas.microsoft.com/office/powerpoint/2010/main" val="213949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charset="0"/>
        <a:ea typeface="Calibri" charset="0"/>
        <a:cs typeface="Calibri" charset="0"/>
      </a:defRPr>
    </a:lvl1pPr>
    <a:lvl2pPr marL="457200" algn="l" defTabSz="914400" rtl="0" eaLnBrk="1" latinLnBrk="0" hangingPunct="1">
      <a:defRPr sz="1200" kern="1200">
        <a:solidFill>
          <a:schemeClr val="tx1"/>
        </a:solidFill>
        <a:latin typeface="Calibri" charset="0"/>
        <a:ea typeface="Calibri" charset="0"/>
        <a:cs typeface="Calibri" charset="0"/>
      </a:defRPr>
    </a:lvl2pPr>
    <a:lvl3pPr marL="914400" algn="l" defTabSz="914400" rtl="0" eaLnBrk="1" latinLnBrk="0" hangingPunct="1">
      <a:defRPr sz="1200" kern="1200">
        <a:solidFill>
          <a:schemeClr val="tx1"/>
        </a:solidFill>
        <a:latin typeface="Calibri" charset="0"/>
        <a:ea typeface="Calibri" charset="0"/>
        <a:cs typeface="Calibri" charset="0"/>
      </a:defRPr>
    </a:lvl3pPr>
    <a:lvl4pPr marL="1371600" algn="l" defTabSz="914400" rtl="0" eaLnBrk="1" latinLnBrk="0" hangingPunct="1">
      <a:defRPr sz="1200" kern="1200">
        <a:solidFill>
          <a:schemeClr val="tx1"/>
        </a:solidFill>
        <a:latin typeface="Calibri" charset="0"/>
        <a:ea typeface="Calibri" charset="0"/>
        <a:cs typeface="Calibri" charset="0"/>
      </a:defRPr>
    </a:lvl4pPr>
    <a:lvl5pPr marL="1828800" algn="l" defTabSz="914400" rtl="0" eaLnBrk="1" latinLnBrk="0" hangingPunct="1">
      <a:defRPr sz="1200" kern="1200">
        <a:solidFill>
          <a:schemeClr val="tx1"/>
        </a:solidFill>
        <a:latin typeface="Calibri" charset="0"/>
        <a:ea typeface="Calibri" charset="0"/>
        <a:cs typeface="Calibri" charset="0"/>
      </a:defRPr>
    </a:lvl5pPr>
    <a:lvl6pPr marL="2286000" algn="l" defTabSz="914400" rtl="0" eaLnBrk="1" latinLnBrk="0" hangingPunct="1">
      <a:defRPr sz="1200" kern="1200" baseline="0">
        <a:solidFill>
          <a:schemeClr val="tx1"/>
        </a:solidFill>
        <a:latin typeface="Calibri" charset="0"/>
        <a:ea typeface="Calibri" charset="0"/>
        <a:cs typeface="Calibri" charset="0"/>
      </a:defRPr>
    </a:lvl6pPr>
    <a:lvl7pPr marL="2743200" algn="l" defTabSz="914400" rtl="0" eaLnBrk="1" latinLnBrk="0" hangingPunct="1">
      <a:defRPr sz="1200" kern="1200" baseline="0">
        <a:solidFill>
          <a:schemeClr val="tx1"/>
        </a:solidFill>
        <a:latin typeface="Calibri" charset="0"/>
        <a:ea typeface="Calibri" charset="0"/>
        <a:cs typeface="Calibri" charset="0"/>
      </a:defRPr>
    </a:lvl7pPr>
    <a:lvl8pPr marL="3200400" algn="l" defTabSz="914400" rtl="0" eaLnBrk="1" latinLnBrk="0" hangingPunct="1">
      <a:defRPr sz="1200" kern="1200" baseline="0">
        <a:solidFill>
          <a:schemeClr val="tx1"/>
        </a:solidFill>
        <a:latin typeface="Calibri" charset="0"/>
        <a:ea typeface="Calibri" charset="0"/>
        <a:cs typeface="Calibri" charset="0"/>
      </a:defRPr>
    </a:lvl8pPr>
    <a:lvl9pPr marL="3657600" algn="l" defTabSz="914400" rtl="0" eaLnBrk="1" latinLnBrk="0" hangingPunct="1">
      <a:defRPr sz="1200" kern="1200" baseline="0">
        <a:solidFill>
          <a:schemeClr val="tx1"/>
        </a:solidFill>
        <a:latin typeface="Calibri" charset="0"/>
        <a:ea typeface="Calibri" charset="0"/>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Begin the kick off by clearly stating what the project is and why you are all there. </a:t>
            </a:r>
          </a:p>
          <a:p>
            <a:r>
              <a:rPr lang="en-AU" dirty="0"/>
              <a:t>Walk through the agenda and state the desired completion time. </a:t>
            </a:r>
          </a:p>
          <a:p>
            <a:r>
              <a:rPr lang="en-AU" dirty="0"/>
              <a:t>Run through site details such as toilets, coffee/tea facilities, if lunch is not being provided where people can buy food, etc.</a:t>
            </a:r>
          </a:p>
          <a:p>
            <a:r>
              <a:rPr lang="en-AU" dirty="0"/>
              <a:t>Go over behaviours such as laptop and mobile phone use.</a:t>
            </a:r>
          </a:p>
          <a:p>
            <a:r>
              <a:rPr lang="en-AU" dirty="0"/>
              <a:t>Either introduce the key attendees or go around the room and have everyone introduce themselves.  </a:t>
            </a:r>
          </a:p>
          <a:p>
            <a:endParaRPr lang="en-AU"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2</a:t>
            </a:fld>
            <a:endParaRPr lang="en-US" dirty="0"/>
          </a:p>
        </p:txBody>
      </p:sp>
    </p:spTree>
    <p:extLst>
      <p:ext uri="{BB962C8B-B14F-4D97-AF65-F5344CB8AC3E}">
        <p14:creationId xmlns:p14="http://schemas.microsoft.com/office/powerpoint/2010/main" val="3687515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MLP schedule to include details about each sprint. </a:t>
            </a:r>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33</a:t>
            </a:fld>
            <a:endParaRPr lang="en-US" dirty="0"/>
          </a:p>
        </p:txBody>
      </p:sp>
    </p:spTree>
    <p:extLst>
      <p:ext uri="{BB962C8B-B14F-4D97-AF65-F5344CB8AC3E}">
        <p14:creationId xmlns:p14="http://schemas.microsoft.com/office/powerpoint/2010/main" val="4289169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Pega</a:t>
            </a:r>
          </a:p>
        </p:txBody>
      </p:sp>
      <p:sp>
        <p:nvSpPr>
          <p:cNvPr id="5" name="Date Placeholder 4"/>
          <p:cNvSpPr>
            <a:spLocks noGrp="1"/>
          </p:cNvSpPr>
          <p:nvPr>
            <p:ph type="dt" idx="11"/>
          </p:nvPr>
        </p:nvSpPr>
        <p:spPr/>
        <p:txBody>
          <a:bodyPr/>
          <a:lstStyle/>
          <a:p>
            <a:fld id="{78B8F6AF-C78E-4153-8C41-14799526FB59}" type="datetime8">
              <a:rPr lang="en-US" smtClean="0"/>
              <a:t>4/27/2018 4:46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639822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04775"/>
            <a:ext cx="5670550" cy="3189288"/>
          </a:xfrm>
        </p:spPr>
      </p:sp>
      <p:sp>
        <p:nvSpPr>
          <p:cNvPr id="3" name="Notes Placeholder 2"/>
          <p:cNvSpPr>
            <a:spLocks noGrp="1"/>
          </p:cNvSpPr>
          <p:nvPr>
            <p:ph type="body" idx="1"/>
          </p:nvPr>
        </p:nvSpPr>
        <p:spPr>
          <a:xfrm>
            <a:off x="1658" y="3293396"/>
            <a:ext cx="7164529" cy="5899710"/>
          </a:xfrm>
        </p:spPr>
        <p:txBody>
          <a:bodyPr/>
          <a:lstStyle/>
          <a:p>
            <a:r>
              <a:rPr lang="en-US" b="1" dirty="0"/>
              <a:t>co-production strategy based on empowering bus to model their bus and build for change</a:t>
            </a:r>
          </a:p>
          <a:p>
            <a:r>
              <a:rPr lang="en-US" dirty="0"/>
              <a:t>Business users have the tribal knowledge, live, eat, and breath your business, they know what you do today and what it should be in the future – pick and dedicate your top, best people as there is a direct correlation between the time we spend with them and the value you receive</a:t>
            </a:r>
          </a:p>
          <a:p>
            <a:endParaRPr lang="en-US" dirty="0"/>
          </a:p>
          <a:p>
            <a:r>
              <a:rPr lang="en-US" dirty="0"/>
              <a:t>Start project immediately after enablement – true team effort working shoulder to shoulder to cement knowledge and understanding – configure as a team, building together to mentor and show how easy to change, easy to upgrade, each to manage</a:t>
            </a:r>
          </a:p>
          <a:p>
            <a:r>
              <a:rPr lang="en-US" dirty="0"/>
              <a:t>features/caps -DCO, </a:t>
            </a:r>
          </a:p>
          <a:p>
            <a:r>
              <a:rPr lang="en-US" dirty="0"/>
              <a:t>Case Lifecycle Management, </a:t>
            </a:r>
          </a:p>
          <a:p>
            <a:r>
              <a:rPr lang="en-US" dirty="0"/>
              <a:t>Pega Express </a:t>
            </a:r>
          </a:p>
          <a:p>
            <a:r>
              <a:rPr lang="en-US" dirty="0"/>
              <a:t>compelling bus UX to model their bus – </a:t>
            </a:r>
          </a:p>
          <a:p>
            <a:r>
              <a:rPr lang="en-US" dirty="0"/>
              <a:t>We continue to roll out tools and improvements – </a:t>
            </a:r>
          </a:p>
          <a:p>
            <a:r>
              <a:rPr lang="en-US" dirty="0"/>
              <a:t>our </a:t>
            </a:r>
            <a:r>
              <a:rPr lang="en-US" b="1" dirty="0"/>
              <a:t>model driven approach abstracts the “plumbing</a:t>
            </a:r>
            <a:r>
              <a:rPr lang="en-US" dirty="0"/>
              <a:t>”</a:t>
            </a:r>
          </a:p>
        </p:txBody>
      </p:sp>
      <p:sp>
        <p:nvSpPr>
          <p:cNvPr id="4" name="Slide Number Placeholder 3"/>
          <p:cNvSpPr>
            <a:spLocks noGrp="1"/>
          </p:cNvSpPr>
          <p:nvPr>
            <p:ph type="sldNum" sz="quarter" idx="10"/>
          </p:nvPr>
        </p:nvSpPr>
        <p:spPr/>
        <p:txBody>
          <a:bodyPr/>
          <a:lstStyle/>
          <a:p>
            <a:fld id="{DD783CF8-70F4-42C7-A627-A4F4FB616B92}" type="slidenum">
              <a:rPr lang="en-US" smtClean="0"/>
              <a:t>37</a:t>
            </a:fld>
            <a:endParaRPr lang="en-US"/>
          </a:p>
        </p:txBody>
      </p:sp>
    </p:spTree>
    <p:extLst>
      <p:ext uri="{BB962C8B-B14F-4D97-AF65-F5344CB8AC3E}">
        <p14:creationId xmlns:p14="http://schemas.microsoft.com/office/powerpoint/2010/main" val="427671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0D21D-8A35-4626-95C3-EE268117E14C}" type="slidenum">
              <a:rPr lang="en-US" smtClean="0"/>
              <a:t>42</a:t>
            </a:fld>
            <a:endParaRPr lang="en-US"/>
          </a:p>
        </p:txBody>
      </p:sp>
    </p:spTree>
    <p:extLst>
      <p:ext uri="{BB962C8B-B14F-4D97-AF65-F5344CB8AC3E}">
        <p14:creationId xmlns:p14="http://schemas.microsoft.com/office/powerpoint/2010/main" val="221486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3E5092-789D-46B2-ACFC-5823A47F3CD3}" type="slidenum">
              <a:rPr lang="en-US" smtClean="0"/>
              <a:pPr/>
              <a:t>3</a:t>
            </a:fld>
            <a:endParaRPr lang="en-US" dirty="0"/>
          </a:p>
        </p:txBody>
      </p:sp>
    </p:spTree>
    <p:extLst>
      <p:ext uri="{BB962C8B-B14F-4D97-AF65-F5344CB8AC3E}">
        <p14:creationId xmlns:p14="http://schemas.microsoft.com/office/powerpoint/2010/main" val="338092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3E5092-789D-46B2-ACFC-5823A47F3CD3}" type="slidenum">
              <a:rPr lang="en-US" smtClean="0"/>
              <a:pPr/>
              <a:t>4</a:t>
            </a:fld>
            <a:endParaRPr lang="en-US" dirty="0"/>
          </a:p>
        </p:txBody>
      </p:sp>
    </p:spTree>
    <p:extLst>
      <p:ext uri="{BB962C8B-B14F-4D97-AF65-F5344CB8AC3E}">
        <p14:creationId xmlns:p14="http://schemas.microsoft.com/office/powerpoint/2010/main" val="411168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23E5092-789D-46B2-ACFC-5823A47F3CD3}" type="slidenum">
              <a:rPr lang="en-US" smtClean="0"/>
              <a:pPr/>
              <a:t>5</a:t>
            </a:fld>
            <a:endParaRPr lang="en-US" dirty="0"/>
          </a:p>
        </p:txBody>
      </p:sp>
    </p:spTree>
    <p:extLst>
      <p:ext uri="{BB962C8B-B14F-4D97-AF65-F5344CB8AC3E}">
        <p14:creationId xmlns:p14="http://schemas.microsoft.com/office/powerpoint/2010/main" val="180262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Optional &amp; solution specific</a:t>
            </a:r>
          </a:p>
        </p:txBody>
      </p:sp>
      <p:sp>
        <p:nvSpPr>
          <p:cNvPr id="4" name="Slide Number Placeholder 3"/>
          <p:cNvSpPr>
            <a:spLocks noGrp="1"/>
          </p:cNvSpPr>
          <p:nvPr>
            <p:ph type="sldNum" sz="quarter" idx="10"/>
          </p:nvPr>
        </p:nvSpPr>
        <p:spPr/>
        <p:txBody>
          <a:bodyPr/>
          <a:lstStyle/>
          <a:p>
            <a:fld id="{DD783CF8-70F4-42C7-A627-A4F4FB616B92}" type="slidenum">
              <a:rPr lang="en-US" smtClean="0"/>
              <a:t>11</a:t>
            </a:fld>
            <a:endParaRPr lang="en-US" dirty="0"/>
          </a:p>
        </p:txBody>
      </p:sp>
    </p:spTree>
    <p:extLst>
      <p:ext uri="{BB962C8B-B14F-4D97-AF65-F5344CB8AC3E}">
        <p14:creationId xmlns:p14="http://schemas.microsoft.com/office/powerpoint/2010/main" val="3923194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Content will be project/solution specific</a:t>
            </a:r>
          </a:p>
        </p:txBody>
      </p:sp>
      <p:sp>
        <p:nvSpPr>
          <p:cNvPr id="4" name="Header Placeholder 3"/>
          <p:cNvSpPr>
            <a:spLocks noGrp="1"/>
          </p:cNvSpPr>
          <p:nvPr>
            <p:ph type="hdr" sz="quarter" idx="10"/>
          </p:nvPr>
        </p:nvSpPr>
        <p:spPr/>
        <p:txBody>
          <a:bodyPr/>
          <a:lstStyle/>
          <a:p>
            <a:r>
              <a:rPr lang="en-US"/>
              <a:t>Pega</a:t>
            </a:r>
            <a:endParaRPr lang="en-US" dirty="0"/>
          </a:p>
        </p:txBody>
      </p:sp>
      <p:sp>
        <p:nvSpPr>
          <p:cNvPr id="5" name="Date Placeholder 4"/>
          <p:cNvSpPr>
            <a:spLocks noGrp="1"/>
          </p:cNvSpPr>
          <p:nvPr>
            <p:ph type="dt" idx="11"/>
          </p:nvPr>
        </p:nvSpPr>
        <p:spPr/>
        <p:txBody>
          <a:bodyPr/>
          <a:lstStyle/>
          <a:p>
            <a:fld id="{78B8F6AF-C78E-4153-8C41-14799526FB59}" type="datetime8">
              <a:rPr lang="en-US" smtClean="0"/>
              <a:t>4/27/2018 4:46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028146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Emotional Impact – </a:t>
            </a:r>
            <a:r>
              <a:rPr lang="en-US" sz="1200" b="1" i="1" kern="1200" dirty="0">
                <a:solidFill>
                  <a:schemeClr val="tx1"/>
                </a:solidFill>
                <a:effectLst/>
                <a:latin typeface="Calibri" charset="0"/>
                <a:ea typeface="Calibri" charset="0"/>
                <a:cs typeface="Calibri" charset="0"/>
              </a:rPr>
              <a:t>Appeal to emotions by showing examples in the customer’s business</a:t>
            </a:r>
            <a:endParaRPr lang="en-US" b="1" dirty="0"/>
          </a:p>
          <a:p>
            <a:endParaRPr lang="en-US" dirty="0"/>
          </a:p>
          <a:p>
            <a:r>
              <a:rPr lang="en-US" sz="1200" kern="1200" dirty="0">
                <a:solidFill>
                  <a:schemeClr val="tx1"/>
                </a:solidFill>
                <a:effectLst/>
                <a:latin typeface="Calibri" charset="0"/>
                <a:ea typeface="Calibri" charset="0"/>
                <a:cs typeface="Calibri" charset="0"/>
              </a:rPr>
              <a:t>Narrative - Think of what this could cost you, both in terms of hard dollars, lost opportunity, and in terms of your personal brand. Large enterprise projects sometimes occur just once in a person’s career. The kind of failures that Standish and </a:t>
            </a:r>
            <a:r>
              <a:rPr lang="en-US" sz="1200" kern="1200" dirty="0" err="1">
                <a:solidFill>
                  <a:schemeClr val="tx1"/>
                </a:solidFill>
                <a:effectLst/>
                <a:latin typeface="Calibri" charset="0"/>
                <a:ea typeface="Calibri" charset="0"/>
                <a:cs typeface="Calibri" charset="0"/>
              </a:rPr>
              <a:t>Mckinsey</a:t>
            </a:r>
            <a:r>
              <a:rPr lang="en-US" sz="1200" kern="1200" dirty="0">
                <a:solidFill>
                  <a:schemeClr val="tx1"/>
                </a:solidFill>
                <a:effectLst/>
                <a:latin typeface="Calibri" charset="0"/>
                <a:ea typeface="Calibri" charset="0"/>
                <a:cs typeface="Calibri" charset="0"/>
              </a:rPr>
              <a:t> reference can have a significant impact on how you are perceived within the organization. </a:t>
            </a:r>
          </a:p>
          <a:p>
            <a:r>
              <a:rPr lang="en-US" sz="1200" kern="1200" dirty="0">
                <a:solidFill>
                  <a:schemeClr val="tx1"/>
                </a:solidFill>
                <a:effectLst/>
                <a:latin typeface="Calibri" charset="0"/>
                <a:ea typeface="Calibri" charset="0"/>
                <a:cs typeface="Calibri" charset="0"/>
              </a:rPr>
              <a:t> </a:t>
            </a:r>
          </a:p>
          <a:p>
            <a:r>
              <a:rPr lang="en-US" sz="1200" kern="1200" dirty="0">
                <a:solidFill>
                  <a:schemeClr val="tx1"/>
                </a:solidFill>
                <a:effectLst/>
                <a:latin typeface="Calibri" charset="0"/>
                <a:ea typeface="Calibri" charset="0"/>
                <a:cs typeface="Calibri" charset="0"/>
              </a:rPr>
              <a:t>Taking a more positive outlook, there is a real opportunity to be a change agent here. To embrace agile, deliver the first phase of the system in as little as 90 days and demonstrate to the organization the kind of outcomes that can be obtained as a result.</a:t>
            </a:r>
          </a:p>
          <a:p>
            <a:endParaRPr lang="en-US" dirty="0"/>
          </a:p>
          <a:p>
            <a:r>
              <a:rPr lang="en-US" b="1" dirty="0"/>
              <a:t>Presenter Note - This slide should be tailored to relevant examples that impact</a:t>
            </a:r>
            <a:r>
              <a:rPr lang="en-US" b="1" baseline="0" dirty="0"/>
              <a:t> each customer </a:t>
            </a:r>
            <a:r>
              <a:rPr lang="en-US" b="1" dirty="0"/>
              <a:t>if possible.  For more bullets, can you possibly</a:t>
            </a:r>
            <a:r>
              <a:rPr lang="en-US" b="1" baseline="0" dirty="0"/>
              <a:t> cite </a:t>
            </a:r>
            <a:r>
              <a:rPr lang="en-US" b="1" dirty="0"/>
              <a:t>facts about the rate of change and why they need faster time to value, or the number of catastrophic project</a:t>
            </a:r>
            <a:r>
              <a:rPr lang="en-US" b="1" baseline="0" dirty="0"/>
              <a:t> failures that risk the companies very existence (McKinsey or others call them Black Swans)</a:t>
            </a:r>
          </a:p>
          <a:p>
            <a:pPr marL="171450" indent="-171450">
              <a:buFont typeface="Arial" panose="020B0604020202020204" pitchFamily="34" charset="0"/>
              <a:buChar char="•"/>
            </a:pPr>
            <a:r>
              <a:rPr lang="en-US" dirty="0"/>
              <a:t>Industry stats about change</a:t>
            </a:r>
          </a:p>
          <a:p>
            <a:pPr marL="171450" indent="-171450">
              <a:buFont typeface="Arial" panose="020B0604020202020204" pitchFamily="34" charset="0"/>
              <a:buChar char="•"/>
            </a:pPr>
            <a:r>
              <a:rPr lang="en-US" dirty="0"/>
              <a:t>Average age of companies on the Fortune 500 list compared to 10 years ago, </a:t>
            </a:r>
            <a:r>
              <a:rPr lang="en-US" dirty="0" err="1"/>
              <a:t>etc</a:t>
            </a:r>
            <a:r>
              <a:rPr lang="en-US" dirty="0"/>
              <a:t> or average number of years on the F500 list (it’s no longer the 100 year old companies)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26884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lnSpc>
                <a:spcPct val="100000"/>
              </a:lnSpc>
              <a:spcBef>
                <a:spcPts val="600"/>
              </a:spcBef>
              <a:buClr>
                <a:schemeClr val="tx2"/>
              </a:buClr>
              <a:buFont typeface="Calibri" pitchFamily="34" charset="0"/>
              <a:buChar char="•"/>
            </a:pPr>
            <a:r>
              <a:rPr lang="en-US" sz="800" dirty="0">
                <a:solidFill>
                  <a:schemeClr val="accent1"/>
                </a:solidFill>
              </a:rPr>
              <a:t>650 named organizations</a:t>
            </a:r>
          </a:p>
          <a:p>
            <a:pPr marL="400050" lvl="1" indent="-114300">
              <a:spcBef>
                <a:spcPts val="600"/>
              </a:spcBef>
              <a:buClr>
                <a:schemeClr val="tx2"/>
              </a:buClr>
              <a:buFont typeface="Calibri" pitchFamily="34" charset="0"/>
              <a:buChar char="•"/>
            </a:pPr>
            <a:r>
              <a:rPr lang="en-US" sz="800" dirty="0">
                <a:solidFill>
                  <a:schemeClr val="accent1"/>
                </a:solidFill>
              </a:rPr>
              <a:t>153 Key + orgs that will receive significantly more attention and inform target hiring as capacity expands</a:t>
            </a:r>
          </a:p>
          <a:p>
            <a:pPr marL="173038" indent="-173038">
              <a:spcBef>
                <a:spcPts val="600"/>
              </a:spcBef>
              <a:buClr>
                <a:schemeClr val="tx2"/>
              </a:buClr>
              <a:buFont typeface="Calibri" pitchFamily="34" charset="0"/>
              <a:buChar char="•"/>
            </a:pPr>
            <a:r>
              <a:rPr lang="en-US" sz="800" dirty="0">
                <a:solidFill>
                  <a:schemeClr val="accent1"/>
                </a:solidFill>
              </a:rPr>
              <a:t>Ongoing analysis of engagement quality at these organizations to ensure that key personas are being targeted for each solution area</a:t>
            </a:r>
          </a:p>
          <a:p>
            <a:pPr marL="173038" indent="-173038">
              <a:spcBef>
                <a:spcPts val="600"/>
              </a:spcBef>
              <a:buClr>
                <a:schemeClr val="tx2"/>
              </a:buClr>
              <a:buFont typeface="Calibri" pitchFamily="34" charset="0"/>
              <a:buChar char="•"/>
            </a:pPr>
            <a:endParaRPr lang="en-US" sz="800" dirty="0">
              <a:solidFill>
                <a:schemeClr val="accent1"/>
              </a:solidFill>
            </a:endParaRPr>
          </a:p>
          <a:p>
            <a:pPr marL="173038" marR="0" lvl="0" indent="-173038" algn="l" defTabSz="914400" rtl="0" eaLnBrk="1" fontAlgn="auto" latinLnBrk="0" hangingPunct="1">
              <a:lnSpc>
                <a:spcPct val="100000"/>
              </a:lnSpc>
              <a:spcBef>
                <a:spcPts val="600"/>
              </a:spcBef>
              <a:spcAft>
                <a:spcPts val="0"/>
              </a:spcAft>
              <a:buClr>
                <a:schemeClr val="tx2"/>
              </a:buClr>
              <a:buSzTx/>
              <a:buFont typeface="Calibri" pitchFamily="34" charset="0"/>
              <a:buChar char="•"/>
              <a:tabLst/>
              <a:defRPr/>
            </a:pPr>
            <a:r>
              <a:rPr lang="en-US" sz="800" dirty="0"/>
              <a:t>We’ve simplified our engagement strategies / solutions and drastically refocused our target org population to drive breadth and depth of engagement</a:t>
            </a:r>
          </a:p>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15</a:t>
            </a:fld>
            <a:endParaRPr lang="en-US" dirty="0"/>
          </a:p>
        </p:txBody>
      </p:sp>
    </p:spTree>
    <p:extLst>
      <p:ext uri="{BB962C8B-B14F-4D97-AF65-F5344CB8AC3E}">
        <p14:creationId xmlns:p14="http://schemas.microsoft.com/office/powerpoint/2010/main" val="310120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79375" y="741363"/>
            <a:ext cx="6586538" cy="3705225"/>
          </a:xfrm>
          <a:ln/>
        </p:spPr>
      </p:sp>
      <p:sp>
        <p:nvSpPr>
          <p:cNvPr id="36867" name="Notes Placeholder 2"/>
          <p:cNvSpPr>
            <a:spLocks noGrp="1"/>
          </p:cNvSpPr>
          <p:nvPr>
            <p:ph type="body" idx="1"/>
          </p:nvPr>
        </p:nvSpPr>
        <p:spPr>
          <a:noFill/>
        </p:spPr>
        <p:txBody>
          <a:bodyPr/>
          <a:lstStyle/>
          <a:p>
            <a:endParaRPr lang="en-US" dirty="0">
              <a:latin typeface="Arial" charset="0"/>
            </a:endParaRPr>
          </a:p>
        </p:txBody>
      </p:sp>
      <p:sp>
        <p:nvSpPr>
          <p:cNvPr id="36868" name="Slide Number Placeholder 3"/>
          <p:cNvSpPr>
            <a:spLocks noGrp="1"/>
          </p:cNvSpPr>
          <p:nvPr>
            <p:ph type="sldNum" sz="quarter" idx="5"/>
          </p:nvPr>
        </p:nvSpPr>
        <p:spPr>
          <a:noFill/>
        </p:spPr>
        <p:txBody>
          <a:bodyPr/>
          <a:lstStyle>
            <a:lvl1pPr defTabSz="456481" eaLnBrk="0" hangingPunct="0">
              <a:defRPr sz="2100">
                <a:solidFill>
                  <a:srgbClr val="646D72"/>
                </a:solidFill>
                <a:latin typeface="Arial" charset="0"/>
                <a:ea typeface="ＭＳ Ｐゴシック" pitchFamily="34" charset="-128"/>
              </a:defRPr>
            </a:lvl1pPr>
            <a:lvl2pPr marL="702740" indent="-270285" defTabSz="456481" eaLnBrk="0" hangingPunct="0">
              <a:defRPr sz="2100">
                <a:solidFill>
                  <a:srgbClr val="646D72"/>
                </a:solidFill>
                <a:latin typeface="Arial" charset="0"/>
                <a:ea typeface="ＭＳ Ｐゴシック" pitchFamily="34" charset="-128"/>
              </a:defRPr>
            </a:lvl2pPr>
            <a:lvl3pPr marL="1081138" indent="-216228" defTabSz="456481" eaLnBrk="0" hangingPunct="0">
              <a:defRPr sz="2100">
                <a:solidFill>
                  <a:srgbClr val="646D72"/>
                </a:solidFill>
                <a:latin typeface="Arial" charset="0"/>
                <a:ea typeface="ＭＳ Ｐゴシック" pitchFamily="34" charset="-128"/>
              </a:defRPr>
            </a:lvl3pPr>
            <a:lvl4pPr marL="1513594" indent="-216228" defTabSz="456481" eaLnBrk="0" hangingPunct="0">
              <a:defRPr sz="2100">
                <a:solidFill>
                  <a:srgbClr val="646D72"/>
                </a:solidFill>
                <a:latin typeface="Arial" charset="0"/>
                <a:ea typeface="ＭＳ Ｐゴシック" pitchFamily="34" charset="-128"/>
              </a:defRPr>
            </a:lvl4pPr>
            <a:lvl5pPr marL="1946049" indent="-216228" defTabSz="456481" eaLnBrk="0" hangingPunct="0">
              <a:defRPr sz="2100">
                <a:solidFill>
                  <a:srgbClr val="646D72"/>
                </a:solidFill>
                <a:latin typeface="Arial" charset="0"/>
                <a:ea typeface="ＭＳ Ｐゴシック" pitchFamily="34" charset="-128"/>
              </a:defRPr>
            </a:lvl5pPr>
            <a:lvl6pPr marL="2378504" indent="-216228" algn="ctr" defTabSz="456481" eaLnBrk="0" fontAlgn="base" hangingPunct="0">
              <a:spcBef>
                <a:spcPct val="0"/>
              </a:spcBef>
              <a:spcAft>
                <a:spcPct val="0"/>
              </a:spcAft>
              <a:defRPr sz="2100">
                <a:solidFill>
                  <a:srgbClr val="646D72"/>
                </a:solidFill>
                <a:latin typeface="Arial" charset="0"/>
                <a:ea typeface="ＭＳ Ｐゴシック" pitchFamily="34" charset="-128"/>
              </a:defRPr>
            </a:lvl6pPr>
            <a:lvl7pPr marL="2810959" indent="-216228" algn="ctr" defTabSz="456481" eaLnBrk="0" fontAlgn="base" hangingPunct="0">
              <a:spcBef>
                <a:spcPct val="0"/>
              </a:spcBef>
              <a:spcAft>
                <a:spcPct val="0"/>
              </a:spcAft>
              <a:defRPr sz="2100">
                <a:solidFill>
                  <a:srgbClr val="646D72"/>
                </a:solidFill>
                <a:latin typeface="Arial" charset="0"/>
                <a:ea typeface="ＭＳ Ｐゴシック" pitchFamily="34" charset="-128"/>
              </a:defRPr>
            </a:lvl7pPr>
            <a:lvl8pPr marL="3243414" indent="-216228" algn="ctr" defTabSz="456481" eaLnBrk="0" fontAlgn="base" hangingPunct="0">
              <a:spcBef>
                <a:spcPct val="0"/>
              </a:spcBef>
              <a:spcAft>
                <a:spcPct val="0"/>
              </a:spcAft>
              <a:defRPr sz="2100">
                <a:solidFill>
                  <a:srgbClr val="646D72"/>
                </a:solidFill>
                <a:latin typeface="Arial" charset="0"/>
                <a:ea typeface="ＭＳ Ｐゴシック" pitchFamily="34" charset="-128"/>
              </a:defRPr>
            </a:lvl8pPr>
            <a:lvl9pPr marL="3675870" indent="-216228" algn="ctr" defTabSz="456481" eaLnBrk="0" fontAlgn="base" hangingPunct="0">
              <a:spcBef>
                <a:spcPct val="0"/>
              </a:spcBef>
              <a:spcAft>
                <a:spcPct val="0"/>
              </a:spcAft>
              <a:defRPr sz="2100">
                <a:solidFill>
                  <a:srgbClr val="646D72"/>
                </a:solidFill>
                <a:latin typeface="Arial" charset="0"/>
                <a:ea typeface="ＭＳ Ｐゴシック" pitchFamily="34" charset="-128"/>
              </a:defRPr>
            </a:lvl9pPr>
          </a:lstStyle>
          <a:p>
            <a:pPr eaLnBrk="1" hangingPunct="1"/>
            <a:fld id="{F05286AD-47A7-4DC5-9A1B-FD2837C4074E}" type="slidenum">
              <a:rPr lang="en-US" sz="1200">
                <a:solidFill>
                  <a:schemeClr val="tx1"/>
                </a:solidFill>
              </a:rPr>
              <a:pPr eaLnBrk="1" hangingPunct="1"/>
              <a:t>26</a:t>
            </a:fld>
            <a:endParaRPr lang="en-US" sz="1200" dirty="0">
              <a:solidFill>
                <a:schemeClr val="tx1"/>
              </a:solidFill>
            </a:endParaRPr>
          </a:p>
        </p:txBody>
      </p:sp>
    </p:spTree>
    <p:extLst>
      <p:ext uri="{BB962C8B-B14F-4D97-AF65-F5344CB8AC3E}">
        <p14:creationId xmlns:p14="http://schemas.microsoft.com/office/powerpoint/2010/main" val="3245126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bwMode="gray">
          <a:xfrm>
            <a:off x="0" y="0"/>
            <a:ext cx="9144000" cy="345186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4" name="Rectangle 3"/>
          <p:cNvSpPr>
            <a:spLocks noChangeAspect="1"/>
          </p:cNvSpPr>
          <p:nvPr userDrawn="1"/>
        </p:nvSpPr>
        <p:spPr bwMode="hidden">
          <a:xfrm>
            <a:off x="7423150" y="3422650"/>
            <a:ext cx="1720850" cy="172085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p:cNvSpPr>
            <a:spLocks noChangeAspect="1"/>
          </p:cNvSpPr>
          <p:nvPr userDrawn="1"/>
        </p:nvSpPr>
        <p:spPr bwMode="hidden">
          <a:xfrm>
            <a:off x="1720850" y="3422650"/>
            <a:ext cx="5702300" cy="172085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720850" y="3566160"/>
            <a:ext cx="5410834" cy="594360"/>
          </a:xfrm>
        </p:spPr>
        <p:txBody>
          <a:bodyPr>
            <a:normAutofit/>
          </a:bodyPr>
          <a:lstStyle>
            <a:lvl1pPr>
              <a:defRPr sz="2000">
                <a:solidFill>
                  <a:schemeClr val="tx1"/>
                </a:solidFill>
              </a:defRPr>
            </a:lvl1pPr>
          </a:lstStyle>
          <a:p>
            <a:r>
              <a:rPr lang="en-US" dirty="0"/>
              <a:t>Presentation title</a:t>
            </a:r>
          </a:p>
        </p:txBody>
      </p:sp>
      <p:sp>
        <p:nvSpPr>
          <p:cNvPr id="3" name="Subtitle 2"/>
          <p:cNvSpPr>
            <a:spLocks noGrp="1"/>
          </p:cNvSpPr>
          <p:nvPr>
            <p:ph type="subTitle" idx="1" hasCustomPrompt="1"/>
          </p:nvPr>
        </p:nvSpPr>
        <p:spPr>
          <a:xfrm>
            <a:off x="1720849" y="4206240"/>
            <a:ext cx="5410835" cy="273695"/>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pic>
        <p:nvPicPr>
          <p:cNvPr id="6" name="Picture 5"/>
          <p:cNvPicPr>
            <a:picLocks noChangeAspect="1"/>
          </p:cNvPicPr>
          <p:nvPr userDrawn="1"/>
        </p:nvPicPr>
        <p:blipFill>
          <a:blip r:embed="rId2"/>
          <a:stretch>
            <a:fillRect/>
          </a:stretch>
        </p:blipFill>
        <p:spPr bwMode="invGray">
          <a:xfrm>
            <a:off x="7596108" y="3659140"/>
            <a:ext cx="1374934" cy="1233585"/>
          </a:xfrm>
          <a:prstGeom prst="rect">
            <a:avLst/>
          </a:prstGeom>
        </p:spPr>
      </p:pic>
      <p:sp>
        <p:nvSpPr>
          <p:cNvPr id="8" name="Text Placeholder 7"/>
          <p:cNvSpPr>
            <a:spLocks noGrp="1"/>
          </p:cNvSpPr>
          <p:nvPr>
            <p:ph type="body" sz="quarter" idx="11" hasCustomPrompt="1"/>
          </p:nvPr>
        </p:nvSpPr>
        <p:spPr>
          <a:xfrm>
            <a:off x="1720849" y="4544166"/>
            <a:ext cx="5410836" cy="27432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sp>
        <p:nvSpPr>
          <p:cNvPr id="10" name="Rectangle 9"/>
          <p:cNvSpPr>
            <a:spLocks noChangeAspect="1"/>
          </p:cNvSpPr>
          <p:nvPr userDrawn="1"/>
        </p:nvSpPr>
        <p:spPr bwMode="hidden">
          <a:xfrm>
            <a:off x="0" y="3423666"/>
            <a:ext cx="1720850" cy="1720850"/>
          </a:xfrm>
          <a:prstGeom prst="rect">
            <a:avLst/>
          </a:prstGeom>
          <a:solidFill>
            <a:schemeClr val="bg1"/>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99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alf Photo Grey">
    <p:bg>
      <p:bgPr>
        <a:solidFill>
          <a:srgbClr val="ABA9AB"/>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2" name="Title 1"/>
          <p:cNvSpPr>
            <a:spLocks noGrp="1"/>
          </p:cNvSpPr>
          <p:nvPr>
            <p:ph type="title" hasCustomPrompt="1"/>
          </p:nvPr>
        </p:nvSpPr>
        <p:spPr>
          <a:xfrm>
            <a:off x="365125" y="182880"/>
            <a:ext cx="4024313" cy="640080"/>
          </a:xfrm>
        </p:spPr>
        <p:txBody>
          <a:bodyPr/>
          <a:lstStyle>
            <a:lvl1pPr>
              <a:defRPr>
                <a:solidFill>
                  <a:schemeClr val="bg1"/>
                </a:solidFill>
              </a:defRPr>
            </a:lvl1p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p>
            <a:r>
              <a:rPr lang="en-US" dirty="0"/>
              <a:t>00 Month 0000</a:t>
            </a:r>
          </a:p>
        </p:txBody>
      </p:sp>
      <p:sp>
        <p:nvSpPr>
          <p:cNvPr id="15" name="Footer Placeholder 14"/>
          <p:cNvSpPr>
            <a:spLocks noGrp="1"/>
          </p:cNvSpPr>
          <p:nvPr>
            <p:ph type="ftr" sz="quarter" idx="16"/>
          </p:nvPr>
        </p:nvSpPr>
        <p:spPr/>
        <p:txBody>
          <a:bodyPr/>
          <a:lstStyle/>
          <a:p>
            <a:r>
              <a:rPr lang="en-US" dirty="0"/>
              <a:t>Footer (Edit footer for all slides with View &gt; Header &amp; Footer)</a:t>
            </a:r>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alf Content Blu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65125" y="182880"/>
            <a:ext cx="4024313" cy="640080"/>
          </a:xfrm>
        </p:spPr>
        <p:txBody>
          <a:body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lvl1pPr>
              <a:defRPr>
                <a:solidFill>
                  <a:schemeClr val="tx1"/>
                </a:solidFill>
              </a:defRPr>
            </a:lvl1pPr>
          </a:lstStyle>
          <a:p>
            <a:r>
              <a:rPr lang="en-US" dirty="0"/>
              <a:t>00 Month 0000</a:t>
            </a:r>
          </a:p>
        </p:txBody>
      </p:sp>
      <p:sp>
        <p:nvSpPr>
          <p:cNvPr id="15" name="Footer Placeholder 14"/>
          <p:cNvSpPr>
            <a:spLocks noGrp="1"/>
          </p:cNvSpPr>
          <p:nvPr>
            <p:ph type="ftr" sz="quarter" idx="16"/>
          </p:nvPr>
        </p:nvSpPr>
        <p:spPr/>
        <p:txBody>
          <a:bodyPr/>
          <a:lstStyle/>
          <a:p>
            <a:r>
              <a:rPr lang="en-US" dirty="0"/>
              <a:t>Footer (Edit footer for all slides with View &gt; Header &amp; Footer)</a:t>
            </a:r>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pic>
        <p:nvPicPr>
          <p:cNvPr id="3" name="Picture 2"/>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8" name="Content Placeholder 7"/>
          <p:cNvSpPr>
            <a:spLocks noGrp="1"/>
          </p:cNvSpPr>
          <p:nvPr>
            <p:ph sz="quarter" idx="18"/>
          </p:nvPr>
        </p:nvSpPr>
        <p:spPr>
          <a:xfrm>
            <a:off x="4754563" y="1098550"/>
            <a:ext cx="4024311" cy="35639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alf Content Teal">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65125" y="182880"/>
            <a:ext cx="4024313" cy="640080"/>
          </a:xfrm>
        </p:spPr>
        <p:txBody>
          <a:body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lvl1pPr>
              <a:defRPr>
                <a:solidFill>
                  <a:schemeClr val="tx1"/>
                </a:solidFill>
              </a:defRPr>
            </a:lvl1pPr>
          </a:lstStyle>
          <a:p>
            <a:r>
              <a:rPr lang="en-US" dirty="0"/>
              <a:t>00 Month 0000</a:t>
            </a:r>
          </a:p>
        </p:txBody>
      </p:sp>
      <p:sp>
        <p:nvSpPr>
          <p:cNvPr id="15" name="Footer Placeholder 14"/>
          <p:cNvSpPr>
            <a:spLocks noGrp="1"/>
          </p:cNvSpPr>
          <p:nvPr>
            <p:ph type="ftr" sz="quarter" idx="16"/>
          </p:nvPr>
        </p:nvSpPr>
        <p:spPr/>
        <p:txBody>
          <a:bodyPr/>
          <a:lstStyle/>
          <a:p>
            <a:r>
              <a:rPr lang="en-US" dirty="0"/>
              <a:t>Footer (Edit footer for all slides with View &gt; Header &amp; Footer)</a:t>
            </a:r>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alf Content Orang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65125" y="182880"/>
            <a:ext cx="4024313" cy="640080"/>
          </a:xfrm>
        </p:spPr>
        <p:txBody>
          <a:body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lvl1pPr>
              <a:defRPr>
                <a:solidFill>
                  <a:schemeClr val="tx1"/>
                </a:solidFill>
              </a:defRPr>
            </a:lvl1pPr>
          </a:lstStyle>
          <a:p>
            <a:r>
              <a:rPr lang="en-US" dirty="0"/>
              <a:t>00 Month 0000</a:t>
            </a:r>
          </a:p>
        </p:txBody>
      </p:sp>
      <p:sp>
        <p:nvSpPr>
          <p:cNvPr id="15" name="Footer Placeholder 14"/>
          <p:cNvSpPr>
            <a:spLocks noGrp="1"/>
          </p:cNvSpPr>
          <p:nvPr>
            <p:ph type="ftr" sz="quarter" idx="16"/>
          </p:nvPr>
        </p:nvSpPr>
        <p:spPr/>
        <p:txBody>
          <a:bodyPr/>
          <a:lstStyle/>
          <a:p>
            <a:r>
              <a:rPr lang="en-US" dirty="0"/>
              <a:t>Footer (Edit footer for all slides with View &gt; Header &amp; Footer)</a:t>
            </a:r>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alf Content Yellow">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F9CB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65125" y="182880"/>
            <a:ext cx="4024313" cy="640080"/>
          </a:xfrm>
        </p:spPr>
        <p:txBody>
          <a:body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lvl1pPr>
              <a:defRPr>
                <a:solidFill>
                  <a:schemeClr val="tx1"/>
                </a:solidFill>
              </a:defRPr>
            </a:lvl1pPr>
          </a:lstStyle>
          <a:p>
            <a:r>
              <a:rPr lang="en-US" dirty="0"/>
              <a:t>00 Month 0000</a:t>
            </a:r>
          </a:p>
        </p:txBody>
      </p:sp>
      <p:sp>
        <p:nvSpPr>
          <p:cNvPr id="15" name="Footer Placeholder 14"/>
          <p:cNvSpPr>
            <a:spLocks noGrp="1"/>
          </p:cNvSpPr>
          <p:nvPr>
            <p:ph type="ftr" sz="quarter" idx="16"/>
          </p:nvPr>
        </p:nvSpPr>
        <p:spPr/>
        <p:txBody>
          <a:bodyPr/>
          <a:lstStyle/>
          <a:p>
            <a:r>
              <a:rPr lang="en-US" dirty="0"/>
              <a:t>Footer (Edit footer for all slides with View &gt; Header &amp; Footer)</a:t>
            </a:r>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4754562" y="1098550"/>
            <a:ext cx="4024311" cy="3563938"/>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alf Content Grey">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ABA9AB"/>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65125" y="182880"/>
            <a:ext cx="4024313" cy="640080"/>
          </a:xfrm>
        </p:spPr>
        <p:txBody>
          <a:body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lvl1pPr>
              <a:defRPr>
                <a:solidFill>
                  <a:schemeClr val="tx1"/>
                </a:solidFill>
              </a:defRPr>
            </a:lvl1pPr>
          </a:lstStyle>
          <a:p>
            <a:r>
              <a:rPr lang="en-US" dirty="0"/>
              <a:t>00 Month 0000</a:t>
            </a:r>
          </a:p>
        </p:txBody>
      </p:sp>
      <p:sp>
        <p:nvSpPr>
          <p:cNvPr id="15" name="Footer Placeholder 14"/>
          <p:cNvSpPr>
            <a:spLocks noGrp="1"/>
          </p:cNvSpPr>
          <p:nvPr>
            <p:ph type="ftr" sz="quarter" idx="16"/>
          </p:nvPr>
        </p:nvSpPr>
        <p:spPr/>
        <p:txBody>
          <a:bodyPr/>
          <a:lstStyle/>
          <a:p>
            <a:r>
              <a:rPr lang="en-US" dirty="0"/>
              <a:t>Footer (Edit footer for all slides with View &gt; Header &amp; Footer)</a:t>
            </a:r>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a:t>Slide title</a:t>
            </a:r>
          </a:p>
        </p:txBody>
      </p:sp>
      <p:sp>
        <p:nvSpPr>
          <p:cNvPr id="2" name="Date Placeholder 1"/>
          <p:cNvSpPr>
            <a:spLocks noGrp="1"/>
          </p:cNvSpPr>
          <p:nvPr>
            <p:ph type="dt" sz="half" idx="10"/>
          </p:nvPr>
        </p:nvSpPr>
        <p:spPr/>
        <p:txBody>
          <a:bodyPr/>
          <a:lstStyle/>
          <a:p>
            <a:r>
              <a:rPr lang="en-US" dirty="0"/>
              <a:t>00 Month 0000</a:t>
            </a:r>
          </a:p>
        </p:txBody>
      </p:sp>
      <p:sp>
        <p:nvSpPr>
          <p:cNvPr id="7" name="Footer Placeholder 6"/>
          <p:cNvSpPr>
            <a:spLocks noGrp="1"/>
          </p:cNvSpPr>
          <p:nvPr>
            <p:ph type="ftr" sz="quarter" idx="11"/>
          </p:nvPr>
        </p:nvSpPr>
        <p:spPr/>
        <p:txBody>
          <a:bodyPr/>
          <a:lstStyle/>
          <a:p>
            <a:r>
              <a:rPr lang="en-US" dirty="0"/>
              <a:t>Footer (Edit footer for all slides with View &gt; Header &amp; Footer)</a:t>
            </a:r>
          </a:p>
        </p:txBody>
      </p:sp>
      <p:sp>
        <p:nvSpPr>
          <p:cNvPr id="8" name="Slide Number Placeholder 7"/>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5653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00 Month 0000</a:t>
            </a:r>
          </a:p>
        </p:txBody>
      </p:sp>
      <p:sp>
        <p:nvSpPr>
          <p:cNvPr id="6" name="Footer Placeholder 5"/>
          <p:cNvSpPr>
            <a:spLocks noGrp="1"/>
          </p:cNvSpPr>
          <p:nvPr>
            <p:ph type="ftr" sz="quarter" idx="11"/>
          </p:nvPr>
        </p:nvSpPr>
        <p:spPr/>
        <p:txBody>
          <a:bodyPr/>
          <a:lstStyle/>
          <a:p>
            <a:r>
              <a:rPr lang="en-US" dirty="0"/>
              <a:t>Footer (Edit footer for all slides with View &gt; Header &amp; Footer)</a:t>
            </a:r>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5680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1F2555"/>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bwMode="invGray">
          <a:xfrm>
            <a:off x="3246438" y="1215216"/>
            <a:ext cx="2651124" cy="2713068"/>
          </a:xfrm>
          <a:prstGeom prst="rect">
            <a:avLst/>
          </a:prstGeom>
        </p:spPr>
      </p:pic>
    </p:spTree>
    <p:extLst>
      <p:ext uri="{BB962C8B-B14F-4D97-AF65-F5344CB8AC3E}">
        <p14:creationId xmlns:p14="http://schemas.microsoft.com/office/powerpoint/2010/main" val="156256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ase Study Teal">
    <p:bg>
      <p:bgPr>
        <a:solidFill>
          <a:srgbClr val="00A6A7"/>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Tree>
    <p:extLst>
      <p:ext uri="{BB962C8B-B14F-4D97-AF65-F5344CB8AC3E}">
        <p14:creationId xmlns:p14="http://schemas.microsoft.com/office/powerpoint/2010/main" val="356833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a:t>
            </a:r>
          </a:p>
        </p:txBody>
      </p:sp>
      <p:sp>
        <p:nvSpPr>
          <p:cNvPr id="2" name="Date Placeholder 1"/>
          <p:cNvSpPr>
            <a:spLocks noGrp="1"/>
          </p:cNvSpPr>
          <p:nvPr>
            <p:ph type="dt" sz="half" idx="10"/>
          </p:nvPr>
        </p:nvSpPr>
        <p:spPr/>
        <p:txBody>
          <a:bodyPr/>
          <a:lstStyle/>
          <a:p>
            <a:r>
              <a:rPr lang="en-US" dirty="0"/>
              <a:t>00 Month 0000</a:t>
            </a:r>
          </a:p>
        </p:txBody>
      </p:sp>
      <p:sp>
        <p:nvSpPr>
          <p:cNvPr id="7" name="Footer Placeholder 6"/>
          <p:cNvSpPr>
            <a:spLocks noGrp="1"/>
          </p:cNvSpPr>
          <p:nvPr>
            <p:ph type="ftr" sz="quarter" idx="11"/>
          </p:nvPr>
        </p:nvSpPr>
        <p:spPr/>
        <p:txBody>
          <a:bodyPr/>
          <a:lstStyle/>
          <a:p>
            <a:r>
              <a:rPr lang="en-US" dirty="0"/>
              <a:t>Footer (Edit footer for all slides with View &gt; Header &amp; Footer)</a:t>
            </a:r>
          </a:p>
        </p:txBody>
      </p:sp>
      <p:sp>
        <p:nvSpPr>
          <p:cNvPr id="8" name="Slide Number Placeholder 7"/>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89092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mplat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lvl1pPr>
              <a:defRPr baseline="0"/>
            </a:lvl1pPr>
          </a:lstStyle>
          <a:p>
            <a:r>
              <a:rPr lang="en-US" dirty="0"/>
              <a:t>Arial 40pt Title</a:t>
            </a:r>
          </a:p>
        </p:txBody>
      </p:sp>
    </p:spTree>
    <p:extLst>
      <p:ext uri="{BB962C8B-B14F-4D97-AF65-F5344CB8AC3E}">
        <p14:creationId xmlns:p14="http://schemas.microsoft.com/office/powerpoint/2010/main" val="289613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ingle Line Title - Single Line Subtitle - N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0" name="Text Placeholder 9"/>
          <p:cNvSpPr>
            <a:spLocks noGrp="1"/>
          </p:cNvSpPr>
          <p:nvPr>
            <p:ph type="body" sz="quarter" idx="13" hasCustomPrompt="1"/>
          </p:nvPr>
        </p:nvSpPr>
        <p:spPr>
          <a:xfrm>
            <a:off x="365125" y="862456"/>
            <a:ext cx="8483209" cy="261494"/>
          </a:xfrm>
        </p:spPr>
        <p:txBody>
          <a:bodyPr anchor="ctr">
            <a:normAutofit/>
          </a:bodyPr>
          <a:lstStyle>
            <a:lvl1pPr marL="0" marR="0" indent="0" algn="l" defTabSz="685541" rtl="0" eaLnBrk="1" fontAlgn="auto" latinLnBrk="0" hangingPunct="1">
              <a:lnSpc>
                <a:spcPct val="90000"/>
              </a:lnSpc>
              <a:spcBef>
                <a:spcPct val="20000"/>
              </a:spcBef>
              <a:spcAft>
                <a:spcPts val="0"/>
              </a:spcAft>
              <a:buClr>
                <a:schemeClr val="tx1"/>
              </a:buClr>
              <a:buSzPct val="90000"/>
              <a:buFont typeface="Arial" pitchFamily="34" charset="0"/>
              <a:buNone/>
              <a:tabLst/>
              <a:defRPr lang="en-US" sz="1800" b="0" kern="1200" cap="none" spc="118" baseline="0" dirty="0" smtClean="0">
                <a:solidFill>
                  <a:schemeClr val="tx2"/>
                </a:solidFill>
                <a:latin typeface="+mn-lt"/>
                <a:ea typeface="+mn-ea"/>
                <a:cs typeface="Arial" panose="020B0604020202020204" pitchFamily="34" charset="0"/>
                <a:sym typeface="Arial" charset="0"/>
              </a:defRPr>
            </a:lvl1pPr>
          </a:lstStyle>
          <a:p>
            <a:pPr marL="0" marR="0" lvl="0" indent="0" algn="l" defTabSz="685541" rtl="0" eaLnBrk="1" fontAlgn="auto" latinLnBrk="0" hangingPunct="1">
              <a:lnSpc>
                <a:spcPct val="90000"/>
              </a:lnSpc>
              <a:spcBef>
                <a:spcPct val="20000"/>
              </a:spcBef>
              <a:spcAft>
                <a:spcPts val="0"/>
              </a:spcAft>
              <a:buClr>
                <a:schemeClr val="tx1"/>
              </a:buClr>
              <a:buSzPct val="90000"/>
              <a:buFont typeface="Arial" pitchFamily="34" charset="0"/>
              <a:buNone/>
              <a:tabLst/>
              <a:defRPr/>
            </a:pPr>
            <a:r>
              <a:rPr lang="en-US" dirty="0"/>
              <a:t>Click To Add Subtitle Text</a:t>
            </a:r>
          </a:p>
        </p:txBody>
      </p:sp>
    </p:spTree>
    <p:extLst>
      <p:ext uri="{BB962C8B-B14F-4D97-AF65-F5344CB8AC3E}">
        <p14:creationId xmlns:p14="http://schemas.microsoft.com/office/powerpoint/2010/main" val="189847225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Section Header - Custom Photos">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chemeClr val="bg1"/>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accent4"/>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12" name="Picture Placeholder 8"/>
          <p:cNvSpPr>
            <a:spLocks noGrp="1"/>
          </p:cNvSpPr>
          <p:nvPr>
            <p:ph type="pic" sz="quarter" idx="14"/>
          </p:nvPr>
        </p:nvSpPr>
        <p:spPr bwMode="gray">
          <a:xfrm>
            <a:off x="7424928" y="1"/>
            <a:ext cx="1719072" cy="1712214"/>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
        <p:nvSpPr>
          <p:cNvPr id="13" name="Picture Placeholder 8"/>
          <p:cNvSpPr>
            <a:spLocks noGrp="1"/>
          </p:cNvSpPr>
          <p:nvPr>
            <p:ph type="pic" sz="quarter" idx="15"/>
          </p:nvPr>
        </p:nvSpPr>
        <p:spPr bwMode="gray">
          <a:xfrm>
            <a:off x="7424928" y="1712213"/>
            <a:ext cx="1719072" cy="1719073"/>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
        <p:nvSpPr>
          <p:cNvPr id="14" name="Picture Placeholder 8"/>
          <p:cNvSpPr>
            <a:spLocks noGrp="1"/>
          </p:cNvSpPr>
          <p:nvPr>
            <p:ph type="pic" sz="quarter" idx="16"/>
          </p:nvPr>
        </p:nvSpPr>
        <p:spPr bwMode="gray">
          <a:xfrm>
            <a:off x="7424928" y="3431286"/>
            <a:ext cx="1719072" cy="1712212"/>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Tree>
    <p:extLst>
      <p:ext uri="{BB962C8B-B14F-4D97-AF65-F5344CB8AC3E}">
        <p14:creationId xmlns:p14="http://schemas.microsoft.com/office/powerpoint/2010/main" val="363392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mplate Blank White">
    <p:spTree>
      <p:nvGrpSpPr>
        <p:cNvPr id="1" name=""/>
        <p:cNvGrpSpPr/>
        <p:nvPr/>
      </p:nvGrpSpPr>
      <p:grpSpPr>
        <a:xfrm>
          <a:off x="0" y="0"/>
          <a:ext cx="0" cy="0"/>
          <a:chOff x="0" y="0"/>
          <a:chExt cx="0" cy="0"/>
        </a:xfrm>
      </p:grpSpPr>
      <p:sp>
        <p:nvSpPr>
          <p:cNvPr id="6" name="Rectangle 5"/>
          <p:cNvSpPr/>
          <p:nvPr userDrawn="1"/>
        </p:nvSpPr>
        <p:spPr>
          <a:xfrm>
            <a:off x="0" y="4700016"/>
            <a:ext cx="9144000" cy="443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49032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ingle Line Title with One Colum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1"/>
          </p:nvPr>
        </p:nvSpPr>
        <p:spPr>
          <a:xfrm>
            <a:off x="381000" y="1047749"/>
            <a:ext cx="7086600" cy="3714347"/>
          </a:xfrm>
        </p:spPr>
        <p:txBody>
          <a:bodyPr lIns="137160"/>
          <a:lstStyle>
            <a:lvl1pPr marL="208340" indent="-208340">
              <a:buClr>
                <a:schemeClr val="bg2"/>
              </a:buClr>
              <a:defRPr lang="en-US" sz="2059" kern="1200" spc="0" baseline="0" dirty="0" smtClean="0">
                <a:solidFill>
                  <a:schemeClr val="tx1"/>
                </a:solidFill>
                <a:latin typeface="+mn-lt"/>
                <a:ea typeface="+mn-ea"/>
                <a:cs typeface="Arial" panose="020B0604020202020204" pitchFamily="34" charset="0"/>
              </a:defRPr>
            </a:lvl1pPr>
            <a:lvl2pPr marL="436988" indent="-201687">
              <a:buClr>
                <a:schemeClr val="bg2"/>
              </a:buClr>
              <a:defRPr sz="1765" spc="0">
                <a:solidFill>
                  <a:schemeClr val="tx1"/>
                </a:solidFill>
                <a:latin typeface="+mn-lt"/>
                <a:cs typeface="Arial" panose="020B0604020202020204" pitchFamily="34" charset="0"/>
              </a:defRPr>
            </a:lvl2pPr>
            <a:lvl3pPr marL="672290" indent="-201687">
              <a:buClr>
                <a:schemeClr val="bg2"/>
              </a:buClr>
              <a:defRPr sz="1471" spc="0">
                <a:solidFill>
                  <a:schemeClr val="tx1"/>
                </a:solidFill>
                <a:latin typeface="+mn-lt"/>
                <a:cs typeface="Arial" panose="020B0604020202020204" pitchFamily="34" charset="0"/>
              </a:defRPr>
            </a:lvl3pPr>
            <a:lvl4pPr marL="941206" indent="-201687">
              <a:buClr>
                <a:schemeClr val="bg2"/>
              </a:buClr>
              <a:defRPr sz="1176" spc="0">
                <a:solidFill>
                  <a:schemeClr val="tx1"/>
                </a:solidFill>
                <a:latin typeface="+mn-lt"/>
                <a:cs typeface="Arial" panose="020B0604020202020204" pitchFamily="34" charset="0"/>
              </a:defRPr>
            </a:lvl4pPr>
            <a:lvl5pPr marL="1210121" indent="-201687">
              <a:buClr>
                <a:schemeClr val="bg2"/>
              </a:buClr>
              <a:defRPr sz="1176" spc="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45253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ingle Line Title with Two Colum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65124" y="1037433"/>
            <a:ext cx="4098161" cy="1381917"/>
          </a:xfrm>
        </p:spPr>
        <p:txBody>
          <a:bodyPr wrap="square">
            <a:spAutoFit/>
          </a:bodyPr>
          <a:lstStyle>
            <a:lvl1pPr marL="211186" marR="0" indent="-211186" algn="l" defTabSz="685541" rtl="0" eaLnBrk="1" fontAlgn="auto" latinLnBrk="0" hangingPunct="1">
              <a:lnSpc>
                <a:spcPct val="90000"/>
              </a:lnSpc>
              <a:spcBef>
                <a:spcPts val="900"/>
              </a:spcBef>
              <a:spcAft>
                <a:spcPts val="0"/>
              </a:spcAft>
              <a:buClr>
                <a:schemeClr val="bg2"/>
              </a:buClr>
              <a:buSzPct val="90000"/>
              <a:buFont typeface="Wingdings" panose="05000000000000000000" pitchFamily="2" charset="2"/>
              <a:buChar char="§"/>
              <a:tabLst/>
              <a:defRPr lang="en-US" sz="2059" kern="1200" spc="0" baseline="0" dirty="0" smtClean="0">
                <a:solidFill>
                  <a:schemeClr val="tx1"/>
                </a:solidFill>
                <a:latin typeface="+mn-lt"/>
                <a:ea typeface="+mn-ea"/>
                <a:cs typeface="Arial" panose="020B0604020202020204" pitchFamily="34" charset="0"/>
              </a:defRPr>
            </a:lvl1pPr>
            <a:lvl2pPr marL="722711" marR="0" indent="-252109" algn="l" defTabSz="685541" rtl="0" eaLnBrk="1" fontAlgn="auto" latinLnBrk="0" hangingPunct="1">
              <a:lnSpc>
                <a:spcPct val="90000"/>
              </a:lnSpc>
              <a:spcBef>
                <a:spcPct val="20000"/>
              </a:spcBef>
              <a:spcAft>
                <a:spcPts val="0"/>
              </a:spcAft>
              <a:buClr>
                <a:schemeClr val="bg2"/>
              </a:buClr>
              <a:buSzPct val="90000"/>
              <a:buFont typeface="Wingdings" panose="05000000000000000000" pitchFamily="2" charset="2"/>
              <a:buChar char="§"/>
              <a:tabLst/>
              <a:defRPr lang="en-US" sz="1765" kern="1200" spc="0" baseline="0" dirty="0" smtClean="0">
                <a:solidFill>
                  <a:schemeClr val="tx1"/>
                </a:solidFill>
                <a:latin typeface="+mn-lt"/>
                <a:ea typeface="+mn-ea"/>
                <a:cs typeface="Arial" panose="020B0604020202020204" pitchFamily="34" charset="0"/>
              </a:defRPr>
            </a:lvl2pPr>
            <a:lvl3pPr marL="487410" marR="0" indent="-252109" algn="l" defTabSz="685541" rtl="0" eaLnBrk="1" fontAlgn="auto" latinLnBrk="0" hangingPunct="1">
              <a:lnSpc>
                <a:spcPct val="90000"/>
              </a:lnSpc>
              <a:spcBef>
                <a:spcPct val="20000"/>
              </a:spcBef>
              <a:spcAft>
                <a:spcPts val="0"/>
              </a:spcAft>
              <a:buClr>
                <a:schemeClr val="bg2"/>
              </a:buClr>
              <a:buSzPct val="90000"/>
              <a:buFont typeface="Wingdings" panose="05000000000000000000" pitchFamily="2" charset="2"/>
              <a:buChar char="§"/>
              <a:tabLst/>
              <a:defRPr lang="en-US" sz="1471" kern="1200" spc="0" baseline="0" dirty="0" smtClean="0">
                <a:solidFill>
                  <a:schemeClr val="tx1"/>
                </a:solidFill>
                <a:latin typeface="+mn-lt"/>
                <a:ea typeface="+mn-ea"/>
                <a:cs typeface="Arial" panose="020B0604020202020204" pitchFamily="34" charset="0"/>
              </a:defRPr>
            </a:lvl3pPr>
            <a:lvl4pPr marL="949610" marR="0" indent="-210091" algn="l" defTabSz="685541" rtl="0" eaLnBrk="1" fontAlgn="auto" latinLnBrk="0" hangingPunct="1">
              <a:lnSpc>
                <a:spcPct val="90000"/>
              </a:lnSpc>
              <a:spcBef>
                <a:spcPct val="20000"/>
              </a:spcBef>
              <a:spcAft>
                <a:spcPts val="0"/>
              </a:spcAft>
              <a:buClr>
                <a:schemeClr val="bg2"/>
              </a:buClr>
              <a:buSzPct val="90000"/>
              <a:buFont typeface="Wingdings" panose="05000000000000000000" pitchFamily="2" charset="2"/>
              <a:buChar char="§"/>
              <a:tabLst/>
              <a:defRPr lang="en-US" sz="1176" kern="1200" spc="0" baseline="0" dirty="0" smtClean="0">
                <a:solidFill>
                  <a:schemeClr val="tx1"/>
                </a:solidFill>
                <a:latin typeface="+mn-lt"/>
                <a:ea typeface="+mn-ea"/>
                <a:cs typeface="Arial" panose="020B0604020202020204" pitchFamily="34" charset="0"/>
              </a:defRPr>
            </a:lvl4pPr>
            <a:lvl5pPr marL="1218525" marR="0" indent="-210091" algn="l" defTabSz="685541" rtl="0" eaLnBrk="1" fontAlgn="auto" latinLnBrk="0" hangingPunct="1">
              <a:lnSpc>
                <a:spcPct val="90000"/>
              </a:lnSpc>
              <a:spcBef>
                <a:spcPct val="20000"/>
              </a:spcBef>
              <a:spcAft>
                <a:spcPts val="0"/>
              </a:spcAft>
              <a:buClr>
                <a:schemeClr val="bg2"/>
              </a:buClr>
              <a:buSzPct val="90000"/>
              <a:buFont typeface="Wingdings" panose="05000000000000000000" pitchFamily="2" charset="2"/>
              <a:buChar char="§"/>
              <a:tabLst/>
              <a:defRPr lang="en-US" sz="1176" kern="1200" spc="0" baseline="0" dirty="0" smtClean="0">
                <a:solidFill>
                  <a:schemeClr val="tx1"/>
                </a:solidFill>
                <a:latin typeface="+mn-lt"/>
                <a:ea typeface="+mn-ea"/>
                <a:cs typeface="Arial" panose="020B0604020202020204" pitchFamily="34" charset="0"/>
              </a:defRPr>
            </a:lvl5pPr>
          </a:lstStyle>
          <a:p>
            <a:pPr marL="208340" marR="0" lvl="0" indent="-208340" algn="l" defTabSz="685541" rtl="0" eaLnBrk="1" fontAlgn="auto" latinLnBrk="0" hangingPunct="1">
              <a:lnSpc>
                <a:spcPct val="100000"/>
              </a:lnSpc>
              <a:spcBef>
                <a:spcPts val="441"/>
              </a:spcBef>
              <a:spcAft>
                <a:spcPts val="0"/>
              </a:spcAft>
              <a:buClr>
                <a:schemeClr val="bg2"/>
              </a:buClr>
              <a:buSzPct val="90000"/>
              <a:buFont typeface="Wingdings" panose="05000000000000000000" pitchFamily="2" charset="2"/>
              <a:buChar char="§"/>
              <a:tabLst/>
            </a:pPr>
            <a:r>
              <a:rPr lang="en-US" dirty="0"/>
              <a:t>Click to edit Master text styles</a:t>
            </a:r>
          </a:p>
          <a:p>
            <a:pPr marL="208340" marR="0" lvl="1" indent="-208340" algn="l" defTabSz="685541" rtl="0" eaLnBrk="1" fontAlgn="auto" latinLnBrk="0" hangingPunct="1">
              <a:lnSpc>
                <a:spcPct val="100000"/>
              </a:lnSpc>
              <a:spcBef>
                <a:spcPts val="441"/>
              </a:spcBef>
              <a:spcAft>
                <a:spcPts val="0"/>
              </a:spcAft>
              <a:buClr>
                <a:schemeClr val="bg2"/>
              </a:buClr>
              <a:buSzPct val="90000"/>
              <a:buFont typeface="Wingdings" panose="05000000000000000000" pitchFamily="2" charset="2"/>
              <a:buChar char="§"/>
              <a:tabLst/>
            </a:pPr>
            <a:r>
              <a:rPr lang="en-US" dirty="0"/>
              <a:t>Second level</a:t>
            </a:r>
          </a:p>
          <a:p>
            <a:pPr marL="208340" marR="0" lvl="2" indent="-208340" algn="l" defTabSz="685541" rtl="0" eaLnBrk="1" fontAlgn="auto" latinLnBrk="0" hangingPunct="1">
              <a:lnSpc>
                <a:spcPct val="100000"/>
              </a:lnSpc>
              <a:spcBef>
                <a:spcPts val="441"/>
              </a:spcBef>
              <a:spcAft>
                <a:spcPts val="0"/>
              </a:spcAft>
              <a:buClr>
                <a:schemeClr val="bg2"/>
              </a:buClr>
              <a:buSzPct val="90000"/>
              <a:buFont typeface="Wingdings" panose="05000000000000000000" pitchFamily="2" charset="2"/>
              <a:buChar char="§"/>
              <a:tabLst/>
            </a:pPr>
            <a:r>
              <a:rPr lang="en-US" dirty="0"/>
              <a:t>Third level</a:t>
            </a:r>
          </a:p>
          <a:p>
            <a:pPr marL="208340" marR="0" lvl="3" indent="-208340" algn="l" defTabSz="685541" rtl="0" eaLnBrk="1" fontAlgn="auto" latinLnBrk="0" hangingPunct="1">
              <a:lnSpc>
                <a:spcPct val="100000"/>
              </a:lnSpc>
              <a:spcBef>
                <a:spcPts val="441"/>
              </a:spcBef>
              <a:spcAft>
                <a:spcPts val="0"/>
              </a:spcAft>
              <a:buClr>
                <a:schemeClr val="bg2"/>
              </a:buClr>
              <a:buSzPct val="90000"/>
              <a:buFont typeface="Wingdings" panose="05000000000000000000" pitchFamily="2" charset="2"/>
              <a:buChar char="§"/>
              <a:tabLst/>
            </a:pPr>
            <a:r>
              <a:rPr lang="en-US" dirty="0"/>
              <a:t>Fourth level</a:t>
            </a:r>
          </a:p>
          <a:p>
            <a:pPr marL="208340" marR="0" lvl="4" indent="-208340" algn="l" defTabSz="685541" rtl="0" eaLnBrk="1" fontAlgn="auto" latinLnBrk="0" hangingPunct="1">
              <a:lnSpc>
                <a:spcPct val="100000"/>
              </a:lnSpc>
              <a:spcBef>
                <a:spcPts val="441"/>
              </a:spcBef>
              <a:spcAft>
                <a:spcPts val="0"/>
              </a:spcAft>
              <a:buClr>
                <a:schemeClr val="bg2"/>
              </a:buClr>
              <a:buSzPct val="90000"/>
              <a:buFont typeface="Wingdings" panose="05000000000000000000" pitchFamily="2" charset="2"/>
              <a:buChar char="§"/>
              <a:tabLst/>
            </a:pPr>
            <a:r>
              <a:rPr lang="en-US" dirty="0"/>
              <a:t>Fifth level</a:t>
            </a:r>
          </a:p>
        </p:txBody>
      </p:sp>
      <p:sp>
        <p:nvSpPr>
          <p:cNvPr id="6" name="Text Placeholder 3"/>
          <p:cNvSpPr>
            <a:spLocks noGrp="1"/>
          </p:cNvSpPr>
          <p:nvPr>
            <p:ph type="body" sz="quarter" idx="11"/>
          </p:nvPr>
        </p:nvSpPr>
        <p:spPr>
          <a:xfrm>
            <a:off x="4706884" y="1037433"/>
            <a:ext cx="4154018" cy="1381917"/>
          </a:xfrm>
        </p:spPr>
        <p:txBody>
          <a:bodyPr wrap="square">
            <a:spAutoFit/>
          </a:bodyPr>
          <a:lstStyle>
            <a:lvl1pPr marL="211186" marR="0" indent="-211186" algn="l" defTabSz="685541" rtl="0" eaLnBrk="1" fontAlgn="auto" latinLnBrk="0" hangingPunct="1">
              <a:lnSpc>
                <a:spcPct val="90000"/>
              </a:lnSpc>
              <a:spcBef>
                <a:spcPts val="900"/>
              </a:spcBef>
              <a:spcAft>
                <a:spcPts val="0"/>
              </a:spcAft>
              <a:buClr>
                <a:schemeClr val="bg2"/>
              </a:buClr>
              <a:buSzPct val="90000"/>
              <a:buFont typeface="Wingdings" panose="05000000000000000000" pitchFamily="2" charset="2"/>
              <a:buChar char="§"/>
              <a:tabLst/>
              <a:defRPr lang="en-US" sz="2059" kern="1200" spc="0" baseline="0" dirty="0" smtClean="0">
                <a:solidFill>
                  <a:schemeClr val="tx1"/>
                </a:solidFill>
                <a:latin typeface="+mn-lt"/>
                <a:ea typeface="+mn-ea"/>
                <a:cs typeface="Arial" panose="020B0604020202020204" pitchFamily="34" charset="0"/>
              </a:defRPr>
            </a:lvl1pPr>
            <a:lvl2pPr marL="487410" marR="0" indent="-252109" algn="l" defTabSz="685541" rtl="0" eaLnBrk="1" fontAlgn="auto" latinLnBrk="0" hangingPunct="1">
              <a:lnSpc>
                <a:spcPct val="90000"/>
              </a:lnSpc>
              <a:spcBef>
                <a:spcPct val="20000"/>
              </a:spcBef>
              <a:spcAft>
                <a:spcPts val="0"/>
              </a:spcAft>
              <a:buClr>
                <a:schemeClr val="bg2"/>
              </a:buClr>
              <a:buSzPct val="90000"/>
              <a:buFont typeface="Wingdings" panose="05000000000000000000" pitchFamily="2" charset="2"/>
              <a:buChar char="§"/>
              <a:tabLst/>
              <a:defRPr lang="en-US" sz="1765" kern="1200" spc="0" baseline="0" dirty="0" smtClean="0">
                <a:solidFill>
                  <a:schemeClr val="tx1"/>
                </a:solidFill>
                <a:latin typeface="+mn-lt"/>
                <a:ea typeface="+mn-ea"/>
                <a:cs typeface="Arial" panose="020B0604020202020204" pitchFamily="34" charset="0"/>
              </a:defRPr>
            </a:lvl2pPr>
            <a:lvl3pPr marL="722711" marR="0" indent="-252109" algn="l" defTabSz="685541" rtl="0" eaLnBrk="1" fontAlgn="auto" latinLnBrk="0" hangingPunct="1">
              <a:lnSpc>
                <a:spcPct val="90000"/>
              </a:lnSpc>
              <a:spcBef>
                <a:spcPct val="20000"/>
              </a:spcBef>
              <a:spcAft>
                <a:spcPts val="0"/>
              </a:spcAft>
              <a:buClr>
                <a:schemeClr val="bg2"/>
              </a:buClr>
              <a:buSzPct val="90000"/>
              <a:buFont typeface="Wingdings" panose="05000000000000000000" pitchFamily="2" charset="2"/>
              <a:buChar char="§"/>
              <a:tabLst/>
              <a:defRPr lang="en-US" sz="1471" kern="1200" spc="0" baseline="0" dirty="0" smtClean="0">
                <a:solidFill>
                  <a:schemeClr val="tx1"/>
                </a:solidFill>
                <a:latin typeface="+mn-lt"/>
                <a:ea typeface="+mn-ea"/>
                <a:cs typeface="Arial" panose="020B0604020202020204" pitchFamily="34" charset="0"/>
              </a:defRPr>
            </a:lvl3pPr>
            <a:lvl4pPr marL="949610" marR="0" indent="-210091" algn="l" defTabSz="685541" rtl="0" eaLnBrk="1" fontAlgn="auto" latinLnBrk="0" hangingPunct="1">
              <a:lnSpc>
                <a:spcPct val="90000"/>
              </a:lnSpc>
              <a:spcBef>
                <a:spcPct val="20000"/>
              </a:spcBef>
              <a:spcAft>
                <a:spcPts val="0"/>
              </a:spcAft>
              <a:buClr>
                <a:schemeClr val="bg2"/>
              </a:buClr>
              <a:buSzPct val="90000"/>
              <a:buFont typeface="Wingdings" panose="05000000000000000000" pitchFamily="2" charset="2"/>
              <a:buChar char="§"/>
              <a:tabLst/>
              <a:defRPr lang="en-US" sz="1176" kern="1200" spc="0" baseline="0" dirty="0" smtClean="0">
                <a:solidFill>
                  <a:schemeClr val="tx1"/>
                </a:solidFill>
                <a:latin typeface="+mn-lt"/>
                <a:ea typeface="+mn-ea"/>
                <a:cs typeface="Arial" panose="020B0604020202020204" pitchFamily="34" charset="0"/>
              </a:defRPr>
            </a:lvl4pPr>
            <a:lvl5pPr marL="1218525" marR="0" indent="-210091" algn="l" defTabSz="685541" rtl="0" eaLnBrk="1" fontAlgn="auto" latinLnBrk="0" hangingPunct="1">
              <a:lnSpc>
                <a:spcPct val="90000"/>
              </a:lnSpc>
              <a:spcBef>
                <a:spcPct val="20000"/>
              </a:spcBef>
              <a:spcAft>
                <a:spcPts val="0"/>
              </a:spcAft>
              <a:buClr>
                <a:schemeClr val="bg2"/>
              </a:buClr>
              <a:buSzPct val="90000"/>
              <a:buFont typeface="Wingdings" panose="05000000000000000000" pitchFamily="2" charset="2"/>
              <a:buChar char="§"/>
              <a:tabLst/>
              <a:defRPr lang="en-US" sz="1176" kern="1200" spc="0" baseline="0" dirty="0">
                <a:solidFill>
                  <a:schemeClr val="tx1"/>
                </a:solidFill>
                <a:latin typeface="+mn-lt"/>
                <a:ea typeface="+mn-ea"/>
                <a:cs typeface="Arial" panose="020B0604020202020204" pitchFamily="34" charset="0"/>
              </a:defRPr>
            </a:lvl5pPr>
          </a:lstStyle>
          <a:p>
            <a:pPr marL="208340" marR="0" lvl="0" indent="-208340" algn="l" defTabSz="685541" rtl="0" eaLnBrk="1" fontAlgn="auto" latinLnBrk="0" hangingPunct="1">
              <a:lnSpc>
                <a:spcPct val="100000"/>
              </a:lnSpc>
              <a:spcBef>
                <a:spcPts val="441"/>
              </a:spcBef>
              <a:spcAft>
                <a:spcPts val="0"/>
              </a:spcAft>
              <a:buClr>
                <a:schemeClr val="bg2"/>
              </a:buClr>
              <a:buSzPct val="90000"/>
              <a:buFont typeface="Wingdings" panose="05000000000000000000" pitchFamily="2" charset="2"/>
              <a:buChar char="§"/>
              <a:tabLst/>
            </a:pPr>
            <a:r>
              <a:rPr lang="en-US" dirty="0"/>
              <a:t>Click to edit Master text styles</a:t>
            </a:r>
          </a:p>
          <a:p>
            <a:pPr marL="208340" marR="0" lvl="1" indent="-208340" algn="l" defTabSz="685541" rtl="0" eaLnBrk="1" fontAlgn="auto" latinLnBrk="0" hangingPunct="1">
              <a:lnSpc>
                <a:spcPct val="100000"/>
              </a:lnSpc>
              <a:spcBef>
                <a:spcPts val="441"/>
              </a:spcBef>
              <a:spcAft>
                <a:spcPts val="0"/>
              </a:spcAft>
              <a:buClr>
                <a:schemeClr val="bg2"/>
              </a:buClr>
              <a:buSzPct val="90000"/>
              <a:buFont typeface="Wingdings" panose="05000000000000000000" pitchFamily="2" charset="2"/>
              <a:buChar char="§"/>
              <a:tabLst/>
            </a:pPr>
            <a:r>
              <a:rPr lang="en-US" dirty="0"/>
              <a:t>Second level</a:t>
            </a:r>
          </a:p>
          <a:p>
            <a:pPr marL="208340" marR="0" lvl="2" indent="-208340" algn="l" defTabSz="685541" rtl="0" eaLnBrk="1" fontAlgn="auto" latinLnBrk="0" hangingPunct="1">
              <a:lnSpc>
                <a:spcPct val="100000"/>
              </a:lnSpc>
              <a:spcBef>
                <a:spcPts val="441"/>
              </a:spcBef>
              <a:spcAft>
                <a:spcPts val="0"/>
              </a:spcAft>
              <a:buClr>
                <a:schemeClr val="bg2"/>
              </a:buClr>
              <a:buSzPct val="90000"/>
              <a:buFont typeface="Wingdings" panose="05000000000000000000" pitchFamily="2" charset="2"/>
              <a:buChar char="§"/>
              <a:tabLst/>
            </a:pPr>
            <a:r>
              <a:rPr lang="en-US" dirty="0"/>
              <a:t>Third level</a:t>
            </a:r>
          </a:p>
          <a:p>
            <a:pPr marL="208340" marR="0" lvl="3" indent="-208340" algn="l" defTabSz="685541" rtl="0" eaLnBrk="1" fontAlgn="auto" latinLnBrk="0" hangingPunct="1">
              <a:lnSpc>
                <a:spcPct val="100000"/>
              </a:lnSpc>
              <a:spcBef>
                <a:spcPts val="441"/>
              </a:spcBef>
              <a:spcAft>
                <a:spcPts val="0"/>
              </a:spcAft>
              <a:buClr>
                <a:schemeClr val="bg2"/>
              </a:buClr>
              <a:buSzPct val="90000"/>
              <a:buFont typeface="Wingdings" panose="05000000000000000000" pitchFamily="2" charset="2"/>
              <a:buChar char="§"/>
              <a:tabLst/>
            </a:pPr>
            <a:r>
              <a:rPr lang="en-US" dirty="0"/>
              <a:t>Fourth level</a:t>
            </a:r>
          </a:p>
          <a:p>
            <a:pPr marL="208340" marR="0" lvl="4" indent="-208340" algn="l" defTabSz="685541" rtl="0" eaLnBrk="1" fontAlgn="auto" latinLnBrk="0" hangingPunct="1">
              <a:lnSpc>
                <a:spcPct val="100000"/>
              </a:lnSpc>
              <a:spcBef>
                <a:spcPts val="441"/>
              </a:spcBef>
              <a:spcAft>
                <a:spcPts val="0"/>
              </a:spcAft>
              <a:buClr>
                <a:schemeClr val="bg2"/>
              </a:buClr>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327681772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mplate Title &amp; Sub Head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Open Sans 24pt Title</a:t>
            </a:r>
          </a:p>
        </p:txBody>
      </p:sp>
      <p:sp>
        <p:nvSpPr>
          <p:cNvPr id="7" name="Text Placeholder 6"/>
          <p:cNvSpPr>
            <a:spLocks noGrp="1"/>
          </p:cNvSpPr>
          <p:nvPr>
            <p:ph type="body" sz="quarter" idx="13" hasCustomPrompt="1"/>
          </p:nvPr>
        </p:nvSpPr>
        <p:spPr>
          <a:xfrm>
            <a:off x="365125" y="819150"/>
            <a:ext cx="8275696" cy="241697"/>
          </a:xfrm>
        </p:spPr>
        <p:txBody>
          <a:bodyPr>
            <a:noAutofit/>
          </a:bodyPr>
          <a:lstStyle>
            <a:lvl1pPr marL="0" indent="0">
              <a:buNone/>
              <a:defRPr sz="1800">
                <a:solidFill>
                  <a:schemeClr val="tx2"/>
                </a:solidFill>
              </a:defRPr>
            </a:lvl1pPr>
            <a:lvl2pPr>
              <a:defRPr sz="1500"/>
            </a:lvl2pPr>
            <a:lvl3pPr>
              <a:defRPr sz="1350"/>
            </a:lvl3pPr>
            <a:lvl4pPr>
              <a:defRPr sz="1200"/>
            </a:lvl4pPr>
            <a:lvl5pPr>
              <a:defRPr sz="1200"/>
            </a:lvl5pPr>
          </a:lstStyle>
          <a:p>
            <a:pPr lvl="0"/>
            <a:r>
              <a:rPr lang="en-US" dirty="0"/>
              <a:t>Open Sans 18pt</a:t>
            </a:r>
          </a:p>
        </p:txBody>
      </p:sp>
      <p:sp>
        <p:nvSpPr>
          <p:cNvPr id="9" name="Text Placeholder 8"/>
          <p:cNvSpPr>
            <a:spLocks noGrp="1"/>
          </p:cNvSpPr>
          <p:nvPr>
            <p:ph type="body" sz="quarter" idx="14" hasCustomPrompt="1"/>
          </p:nvPr>
        </p:nvSpPr>
        <p:spPr>
          <a:xfrm>
            <a:off x="365125" y="1276350"/>
            <a:ext cx="7102476" cy="3438526"/>
          </a:xfrm>
        </p:spPr>
        <p:txBody>
          <a:bodyPr/>
          <a:lstStyle>
            <a:lvl1pPr>
              <a:defRPr/>
            </a:lvl1pPr>
            <a:lvl2pPr>
              <a:defRPr/>
            </a:lvl2pPr>
            <a:lvl3pPr>
              <a:defRPr/>
            </a:lvl3pPr>
            <a:lvl4pPr>
              <a:defRPr/>
            </a:lvl4pPr>
            <a:lvl5pPr>
              <a:defRPr/>
            </a:lvl5pPr>
          </a:lstStyle>
          <a:p>
            <a:pPr lvl="0"/>
            <a:r>
              <a:rPr lang="en-US" dirty="0"/>
              <a:t>Arial 28pt</a:t>
            </a:r>
          </a:p>
          <a:p>
            <a:pPr lvl="1"/>
            <a:r>
              <a:rPr lang="en-US" dirty="0"/>
              <a:t>Arial 24pt</a:t>
            </a:r>
          </a:p>
          <a:p>
            <a:pPr lvl="2"/>
            <a:r>
              <a:rPr lang="en-US" dirty="0"/>
              <a:t>Arial 20pt</a:t>
            </a:r>
          </a:p>
          <a:p>
            <a:pPr lvl="3"/>
            <a:r>
              <a:rPr lang="en-US" dirty="0"/>
              <a:t>Arial 18pt</a:t>
            </a:r>
          </a:p>
          <a:p>
            <a:pPr lvl="4"/>
            <a:r>
              <a:rPr lang="en-US" dirty="0"/>
              <a:t>Arial 18pt</a:t>
            </a:r>
          </a:p>
        </p:txBody>
      </p:sp>
    </p:spTree>
    <p:extLst>
      <p:ext uri="{BB962C8B-B14F-4D97-AF65-F5344CB8AC3E}">
        <p14:creationId xmlns:p14="http://schemas.microsoft.com/office/powerpoint/2010/main" val="2577418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ingle Line 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4057065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a:t>
            </a:r>
          </a:p>
        </p:txBody>
      </p:sp>
      <p:sp>
        <p:nvSpPr>
          <p:cNvPr id="8" name="Date Placeholder 7"/>
          <p:cNvSpPr>
            <a:spLocks noGrp="1"/>
          </p:cNvSpPr>
          <p:nvPr>
            <p:ph type="dt" sz="half" idx="10"/>
          </p:nvPr>
        </p:nvSpPr>
        <p:spPr/>
        <p:txBody>
          <a:bodyPr/>
          <a:lstStyle/>
          <a:p>
            <a:r>
              <a:rPr lang="en-US" dirty="0"/>
              <a:t>00 Month 0000</a:t>
            </a:r>
          </a:p>
        </p:txBody>
      </p:sp>
      <p:sp>
        <p:nvSpPr>
          <p:cNvPr id="9" name="Footer Placeholder 8"/>
          <p:cNvSpPr>
            <a:spLocks noGrp="1"/>
          </p:cNvSpPr>
          <p:nvPr>
            <p:ph type="ftr" sz="quarter" idx="11"/>
          </p:nvPr>
        </p:nvSpPr>
        <p:spPr/>
        <p:txBody>
          <a:bodyPr/>
          <a:lstStyle/>
          <a:p>
            <a:r>
              <a:rPr lang="en-US" dirty="0"/>
              <a:t>Footer (Edit footer for all slides with View &gt; Header &amp; Footer)</a:t>
            </a:r>
          </a:p>
        </p:txBody>
      </p:sp>
      <p:sp>
        <p:nvSpPr>
          <p:cNvPr id="10" name="Slide Number Placeholder 9"/>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479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098550"/>
            <a:ext cx="2651760" cy="35639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a:t>
            </a:r>
          </a:p>
        </p:txBody>
      </p:sp>
      <p:sp>
        <p:nvSpPr>
          <p:cNvPr id="9" name="Date Placeholder 8"/>
          <p:cNvSpPr>
            <a:spLocks noGrp="1"/>
          </p:cNvSpPr>
          <p:nvPr>
            <p:ph type="dt" sz="half" idx="14"/>
          </p:nvPr>
        </p:nvSpPr>
        <p:spPr/>
        <p:txBody>
          <a:bodyPr/>
          <a:lstStyle/>
          <a:p>
            <a:r>
              <a:rPr lang="en-US" dirty="0"/>
              <a:t>00 Month 0000</a:t>
            </a:r>
          </a:p>
        </p:txBody>
      </p:sp>
      <p:sp>
        <p:nvSpPr>
          <p:cNvPr id="10" name="Footer Placeholder 9"/>
          <p:cNvSpPr>
            <a:spLocks noGrp="1"/>
          </p:cNvSpPr>
          <p:nvPr>
            <p:ph type="ftr" sz="quarter" idx="15"/>
          </p:nvPr>
        </p:nvSpPr>
        <p:spPr/>
        <p:txBody>
          <a:bodyPr/>
          <a:lstStyle/>
          <a:p>
            <a:r>
              <a:rPr lang="en-US" dirty="0"/>
              <a:t>Footer (Edit footer for all slides with View &gt; Header &amp; Footer)</a:t>
            </a:r>
          </a:p>
        </p:txBody>
      </p:sp>
      <p:sp>
        <p:nvSpPr>
          <p:cNvPr id="11" name="Slide Number Placeholder 10"/>
          <p:cNvSpPr>
            <a:spLocks noGrp="1"/>
          </p:cNvSpPr>
          <p:nvPr>
            <p:ph type="sldNum" sz="quarter" idx="16"/>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22325"/>
            <a:ext cx="5532438" cy="2057400"/>
          </a:xfrm>
        </p:spPr>
        <p:txBody>
          <a:bodyPr>
            <a:noAutofit/>
          </a:bodyPr>
          <a:lstStyle>
            <a:lvl1pPr>
              <a:defRPr sz="4400" b="0" spc="-100" baseline="0"/>
            </a:lvl1pPr>
          </a:lstStyle>
          <a:p>
            <a:r>
              <a:rPr lang="en-US" dirty="0"/>
              <a:t>Section header title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12" name="Picture Placeholder 8"/>
          <p:cNvSpPr>
            <a:spLocks noGrp="1"/>
          </p:cNvSpPr>
          <p:nvPr>
            <p:ph type="pic" sz="quarter" idx="13"/>
          </p:nvPr>
        </p:nvSpPr>
        <p:spPr bwMode="gray">
          <a:xfrm>
            <a:off x="7424928" y="0"/>
            <a:ext cx="1719072" cy="1719072"/>
          </a:xfrm>
          <a:noFill/>
        </p:spPr>
        <p:txBody>
          <a:bodyPr lIns="182880" tIns="182880" rIns="182880" bIns="182880" anchor="ctr" anchorCtr="0">
            <a:normAutofit/>
          </a:bodyPr>
          <a:lstStyle>
            <a:lvl1pPr marL="0" indent="0" algn="ctr">
              <a:buNone/>
              <a:defRPr sz="800">
                <a:solidFill>
                  <a:schemeClr val="bg1"/>
                </a:solidFill>
              </a:defRPr>
            </a:lvl1pPr>
          </a:lstStyle>
          <a:p>
            <a:r>
              <a:rPr lang="en-US" dirty="0"/>
              <a:t>Click icon to add picture</a:t>
            </a:r>
          </a:p>
        </p:txBody>
      </p:sp>
      <p:sp>
        <p:nvSpPr>
          <p:cNvPr id="13" name="Picture Placeholder 8"/>
          <p:cNvSpPr>
            <a:spLocks noGrp="1"/>
          </p:cNvSpPr>
          <p:nvPr>
            <p:ph type="pic" sz="quarter" idx="14"/>
          </p:nvPr>
        </p:nvSpPr>
        <p:spPr bwMode="gray">
          <a:xfrm>
            <a:off x="7424928" y="1719072"/>
            <a:ext cx="1719072" cy="1705356"/>
          </a:xfrm>
          <a:noFill/>
        </p:spPr>
        <p:txBody>
          <a:bodyPr lIns="182880" tIns="182880" rIns="182880" bIns="182880" anchor="ctr" anchorCtr="0">
            <a:normAutofit/>
          </a:bodyPr>
          <a:lstStyle>
            <a:lvl1pPr marL="0" indent="0" algn="ctr">
              <a:buNone/>
              <a:defRPr sz="800">
                <a:solidFill>
                  <a:schemeClr val="bg1"/>
                </a:solidFill>
              </a:defRPr>
            </a:lvl1pPr>
          </a:lstStyle>
          <a:p>
            <a:r>
              <a:rPr lang="en-US" dirty="0"/>
              <a:t>Click icon to add picture</a:t>
            </a:r>
          </a:p>
        </p:txBody>
      </p:sp>
      <p:sp>
        <p:nvSpPr>
          <p:cNvPr id="14" name="Picture Placeholder 8"/>
          <p:cNvSpPr>
            <a:spLocks noGrp="1"/>
          </p:cNvSpPr>
          <p:nvPr>
            <p:ph type="pic" sz="quarter" idx="15"/>
          </p:nvPr>
        </p:nvSpPr>
        <p:spPr bwMode="gray">
          <a:xfrm>
            <a:off x="7424928" y="3424428"/>
            <a:ext cx="1719072" cy="1719072"/>
          </a:xfrm>
          <a:noFill/>
        </p:spPr>
        <p:txBody>
          <a:bodyPr lIns="182880" tIns="182880" rIns="182880" bIns="182880" anchor="ctr" anchorCtr="0">
            <a:normAutofit/>
          </a:bodyPr>
          <a:lstStyle>
            <a:lvl1pPr marL="0" indent="0" algn="ctr">
              <a:buNone/>
              <a:defRPr sz="800">
                <a:solidFill>
                  <a:schemeClr val="bg1"/>
                </a:solidFill>
              </a:defRPr>
            </a:lvl1pPr>
          </a:lstStyle>
          <a:p>
            <a:r>
              <a:rPr lang="en-US" dirty="0"/>
              <a:t>Click icon to add picture</a:t>
            </a:r>
          </a:p>
        </p:txBody>
      </p:sp>
    </p:spTree>
    <p:extLst>
      <p:ext uri="{BB962C8B-B14F-4D97-AF65-F5344CB8AC3E}">
        <p14:creationId xmlns:p14="http://schemas.microsoft.com/office/powerpoint/2010/main" val="254772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f Photo Blue">
    <p:bg>
      <p:bgPr>
        <a:solidFill>
          <a:srgbClr val="1F2555"/>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2" name="Title 1"/>
          <p:cNvSpPr>
            <a:spLocks noGrp="1"/>
          </p:cNvSpPr>
          <p:nvPr>
            <p:ph type="title" hasCustomPrompt="1"/>
          </p:nvPr>
        </p:nvSpPr>
        <p:spPr>
          <a:xfrm>
            <a:off x="365125" y="182880"/>
            <a:ext cx="4024313" cy="640080"/>
          </a:xfrm>
        </p:spPr>
        <p:txBody>
          <a:body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14" name="Date Placeholder 13"/>
          <p:cNvSpPr>
            <a:spLocks noGrp="1"/>
          </p:cNvSpPr>
          <p:nvPr>
            <p:ph type="dt" sz="half" idx="15"/>
          </p:nvPr>
        </p:nvSpPr>
        <p:spPr/>
        <p:txBody>
          <a:bodyPr/>
          <a:lstStyle/>
          <a:p>
            <a:r>
              <a:rPr lang="en-US" dirty="0"/>
              <a:t>00 Month 0000</a:t>
            </a:r>
          </a:p>
        </p:txBody>
      </p:sp>
      <p:sp>
        <p:nvSpPr>
          <p:cNvPr id="15" name="Footer Placeholder 14"/>
          <p:cNvSpPr>
            <a:spLocks noGrp="1"/>
          </p:cNvSpPr>
          <p:nvPr>
            <p:ph type="ftr" sz="quarter" idx="16"/>
          </p:nvPr>
        </p:nvSpPr>
        <p:spPr/>
        <p:txBody>
          <a:bodyPr/>
          <a:lstStyle/>
          <a:p>
            <a:r>
              <a:rPr lang="en-US" dirty="0"/>
              <a:t>Footer (Edit footer for all slides with View &gt; Header &amp; Footer)</a:t>
            </a:r>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64592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alf Photo Teal">
    <p:bg>
      <p:bgPr>
        <a:solidFill>
          <a:srgbClr val="00A6A7"/>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2" name="Title 1"/>
          <p:cNvSpPr>
            <a:spLocks noGrp="1"/>
          </p:cNvSpPr>
          <p:nvPr>
            <p:ph type="title" hasCustomPrompt="1"/>
          </p:nvPr>
        </p:nvSpPr>
        <p:spPr>
          <a:xfrm>
            <a:off x="365125" y="182880"/>
            <a:ext cx="4024313" cy="640080"/>
          </a:xfrm>
        </p:spPr>
        <p:txBody>
          <a:bodyPr/>
          <a:lstStyle>
            <a:lvl1pPr>
              <a:defRPr>
                <a:solidFill>
                  <a:schemeClr val="bg1"/>
                </a:solidFill>
              </a:defRPr>
            </a:lvl1p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p>
            <a:r>
              <a:rPr lang="en-US" dirty="0"/>
              <a:t>00 Month 0000</a:t>
            </a:r>
          </a:p>
        </p:txBody>
      </p:sp>
      <p:sp>
        <p:nvSpPr>
          <p:cNvPr id="15" name="Footer Placeholder 14"/>
          <p:cNvSpPr>
            <a:spLocks noGrp="1"/>
          </p:cNvSpPr>
          <p:nvPr>
            <p:ph type="ftr" sz="quarter" idx="16"/>
          </p:nvPr>
        </p:nvSpPr>
        <p:spPr/>
        <p:txBody>
          <a:bodyPr/>
          <a:lstStyle/>
          <a:p>
            <a:r>
              <a:rPr lang="en-US" dirty="0"/>
              <a:t>Footer (Edit footer for all slides with View &gt; Header &amp; Footer)</a:t>
            </a:r>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grpSp>
        <p:nvGrpSpPr>
          <p:cNvPr id="11" name="Group 10"/>
          <p:cNvGrpSpPr>
            <a:grpSpLocks noChangeAspect="1"/>
          </p:cNvGrpSpPr>
          <p:nvPr userDrawn="1"/>
        </p:nvGrpSpPr>
        <p:grpSpPr bwMode="invGray">
          <a:xfrm>
            <a:off x="114300" y="4880397"/>
            <a:ext cx="685800" cy="202367"/>
            <a:chOff x="2203450" y="1885950"/>
            <a:chExt cx="4737100" cy="1371600"/>
          </a:xfrm>
        </p:grpSpPr>
        <p:sp>
          <p:nvSpPr>
            <p:cNvPr id="12"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 name="Group 12"/>
            <p:cNvGrpSpPr/>
            <p:nvPr/>
          </p:nvGrpSpPr>
          <p:grpSpPr bwMode="invGray">
            <a:xfrm>
              <a:off x="2549525" y="2117725"/>
              <a:ext cx="3948113" cy="908050"/>
              <a:chOff x="2549525" y="2117725"/>
              <a:chExt cx="3948113" cy="908050"/>
            </a:xfrm>
          </p:grpSpPr>
          <p:sp>
            <p:nvSpPr>
              <p:cNvPr id="17"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alf Photo Orange">
    <p:bg>
      <p:bgPr>
        <a:solidFill>
          <a:srgbClr val="EC5A28"/>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2" name="Title 1"/>
          <p:cNvSpPr>
            <a:spLocks noGrp="1"/>
          </p:cNvSpPr>
          <p:nvPr>
            <p:ph type="title" hasCustomPrompt="1"/>
          </p:nvPr>
        </p:nvSpPr>
        <p:spPr>
          <a:xfrm>
            <a:off x="365125" y="182880"/>
            <a:ext cx="4024313" cy="640080"/>
          </a:xfrm>
        </p:spPr>
        <p:txBody>
          <a:bodyPr/>
          <a:lstStyle>
            <a:lvl1pPr>
              <a:defRPr>
                <a:solidFill>
                  <a:schemeClr val="bg1"/>
                </a:solidFill>
              </a:defRPr>
            </a:lvl1p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p>
            <a:r>
              <a:rPr lang="en-US" dirty="0"/>
              <a:t>00 Month 0000</a:t>
            </a:r>
          </a:p>
        </p:txBody>
      </p:sp>
      <p:sp>
        <p:nvSpPr>
          <p:cNvPr id="15" name="Footer Placeholder 14"/>
          <p:cNvSpPr>
            <a:spLocks noGrp="1"/>
          </p:cNvSpPr>
          <p:nvPr>
            <p:ph type="ftr" sz="quarter" idx="16"/>
          </p:nvPr>
        </p:nvSpPr>
        <p:spPr/>
        <p:txBody>
          <a:bodyPr/>
          <a:lstStyle/>
          <a:p>
            <a:r>
              <a:rPr lang="en-US" dirty="0"/>
              <a:t>Footer (Edit footer for all slides with View &gt; Header &amp; Footer)</a:t>
            </a:r>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f Photo Yellow">
    <p:bg>
      <p:bgPr>
        <a:solidFill>
          <a:srgbClr val="F9CB55"/>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2" name="Title 1"/>
          <p:cNvSpPr>
            <a:spLocks noGrp="1"/>
          </p:cNvSpPr>
          <p:nvPr>
            <p:ph type="title" hasCustomPrompt="1"/>
          </p:nvPr>
        </p:nvSpPr>
        <p:spPr>
          <a:xfrm>
            <a:off x="365125" y="182880"/>
            <a:ext cx="4024313" cy="640080"/>
          </a:xfrm>
        </p:spPr>
        <p:txBody>
          <a:bodyPr/>
          <a:lstStyle>
            <a:lvl1pPr>
              <a:defRPr>
                <a:solidFill>
                  <a:schemeClr val="tx1"/>
                </a:solidFill>
              </a:defRPr>
            </a:lvl1p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p>
            <a:r>
              <a:rPr lang="en-US" dirty="0"/>
              <a:t>00 Month 0000</a:t>
            </a:r>
          </a:p>
        </p:txBody>
      </p:sp>
      <p:sp>
        <p:nvSpPr>
          <p:cNvPr id="15" name="Footer Placeholder 14"/>
          <p:cNvSpPr>
            <a:spLocks noGrp="1"/>
          </p:cNvSpPr>
          <p:nvPr>
            <p:ph type="ftr" sz="quarter" idx="16"/>
          </p:nvPr>
        </p:nvSpPr>
        <p:spPr/>
        <p:txBody>
          <a:bodyPr/>
          <a:lstStyle/>
          <a:p>
            <a:r>
              <a:rPr lang="en-US" dirty="0"/>
              <a:t>Footer (Edit footer for all slides with View &gt; Header &amp; Footer)</a:t>
            </a:r>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hidden">
          <a:xfrm>
            <a:off x="914400" y="4823460"/>
            <a:ext cx="8229600" cy="32004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grpSp>
        <p:nvGrpSpPr>
          <p:cNvPr id="8" name="Group 7"/>
          <p:cNvGrpSpPr/>
          <p:nvPr userDrawn="1"/>
        </p:nvGrpSpPr>
        <p:grpSpPr>
          <a:xfrm>
            <a:off x="0" y="4823460"/>
            <a:ext cx="914400" cy="320040"/>
            <a:chOff x="0" y="4823460"/>
            <a:chExt cx="914400" cy="320040"/>
          </a:xfrm>
        </p:grpSpPr>
        <p:sp>
          <p:nvSpPr>
            <p:cNvPr id="10" name="Rectangle 9"/>
            <p:cNvSpPr/>
            <p:nvPr userDrawn="1"/>
          </p:nvSpPr>
          <p:spPr bwMode="hidden">
            <a:xfrm>
              <a:off x="0" y="4823460"/>
              <a:ext cx="914400" cy="32004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9"/>
            <a:stretch>
              <a:fillRect/>
            </a:stretch>
          </p:blipFill>
          <p:spPr bwMode="invGray">
            <a:xfrm>
              <a:off x="114300" y="4884196"/>
              <a:ext cx="685800" cy="198568"/>
            </a:xfrm>
            <a:prstGeom prst="rect">
              <a:avLst/>
            </a:prstGeom>
          </p:spPr>
        </p:pic>
      </p:grpSp>
      <p:sp>
        <p:nvSpPr>
          <p:cNvPr id="2" name="Title Placeholder 1"/>
          <p:cNvSpPr>
            <a:spLocks noGrp="1"/>
          </p:cNvSpPr>
          <p:nvPr>
            <p:ph type="title"/>
          </p:nvPr>
        </p:nvSpPr>
        <p:spPr>
          <a:xfrm>
            <a:off x="365125" y="182880"/>
            <a:ext cx="8413750" cy="64008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65125" y="1097280"/>
            <a:ext cx="8413749" cy="35661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754563" y="4853288"/>
            <a:ext cx="3703636" cy="182580"/>
          </a:xfrm>
          <a:prstGeom prst="rect">
            <a:avLst/>
          </a:prstGeom>
        </p:spPr>
        <p:txBody>
          <a:bodyPr vert="horz" lIns="0" tIns="0" rIns="0" bIns="0" rtlCol="0" anchor="b" anchorCtr="0"/>
          <a:lstStyle>
            <a:lvl1pPr algn="r">
              <a:defRPr sz="600">
                <a:solidFill>
                  <a:schemeClr val="bg1"/>
                </a:solidFill>
              </a:defRPr>
            </a:lvl1pPr>
          </a:lstStyle>
          <a:p>
            <a:r>
              <a:rPr lang="en-US" dirty="0"/>
              <a:t>Footer (Edit footer for all slides with View &gt; Header &amp; Footer)</a:t>
            </a:r>
          </a:p>
        </p:txBody>
      </p:sp>
      <p:sp>
        <p:nvSpPr>
          <p:cNvPr id="6" name="Slide Number Placeholder 5"/>
          <p:cNvSpPr>
            <a:spLocks noGrp="1"/>
          </p:cNvSpPr>
          <p:nvPr>
            <p:ph type="sldNum" sz="quarter" idx="4"/>
          </p:nvPr>
        </p:nvSpPr>
        <p:spPr>
          <a:xfrm>
            <a:off x="8458200" y="4853288"/>
            <a:ext cx="320040" cy="182580"/>
          </a:xfrm>
          <a:prstGeom prst="rect">
            <a:avLst/>
          </a:prstGeom>
        </p:spPr>
        <p:txBody>
          <a:bodyPr vert="horz" lIns="0" tIns="0" rIns="0" bIns="0" rtlCol="0" anchor="b" anchorCtr="0"/>
          <a:lstStyle>
            <a:lvl1pPr algn="r">
              <a:defRPr sz="600" b="1">
                <a:solidFill>
                  <a:schemeClr val="bg1"/>
                </a:solidFill>
              </a:defRPr>
            </a:lvl1pPr>
          </a:lstStyle>
          <a:p>
            <a:fld id="{94C005EB-05AB-4350-8862-D44178390B49}" type="slidenum">
              <a:rPr lang="en-US" smtClean="0"/>
              <a:pPr/>
              <a:t>‹#›</a:t>
            </a:fld>
            <a:endParaRPr lang="en-US" dirty="0"/>
          </a:p>
        </p:txBody>
      </p:sp>
      <p:sp>
        <p:nvSpPr>
          <p:cNvPr id="4" name="Date Placeholder 3"/>
          <p:cNvSpPr>
            <a:spLocks noGrp="1"/>
          </p:cNvSpPr>
          <p:nvPr>
            <p:ph type="dt" sz="half" idx="2"/>
          </p:nvPr>
        </p:nvSpPr>
        <p:spPr>
          <a:xfrm>
            <a:off x="1097280" y="4853288"/>
            <a:ext cx="1920558" cy="182580"/>
          </a:xfrm>
          <a:prstGeom prst="rect">
            <a:avLst/>
          </a:prstGeom>
        </p:spPr>
        <p:txBody>
          <a:bodyPr vert="horz" lIns="0" tIns="0" rIns="0" bIns="0" rtlCol="0" anchor="b" anchorCtr="0"/>
          <a:lstStyle>
            <a:lvl1pPr algn="l">
              <a:defRPr lang="en-US" sz="600" smtClean="0">
                <a:solidFill>
                  <a:schemeClr val="bg1"/>
                </a:solidFill>
              </a:defRPr>
            </a:lvl1pPr>
          </a:lstStyle>
          <a:p>
            <a:r>
              <a:rPr lang="en-US" dirty="0"/>
              <a:t>00 Month 0000</a:t>
            </a:r>
          </a:p>
        </p:txBody>
      </p:sp>
    </p:spTree>
    <p:extLst>
      <p:ext uri="{BB962C8B-B14F-4D97-AF65-F5344CB8AC3E}">
        <p14:creationId xmlns:p14="http://schemas.microsoft.com/office/powerpoint/2010/main" val="1065409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1" r:id="rId5"/>
    <p:sldLayoutId id="2147483658" r:id="rId6"/>
    <p:sldLayoutId id="2147483659" r:id="rId7"/>
    <p:sldLayoutId id="2147483660" r:id="rId8"/>
    <p:sldLayoutId id="2147483661" r:id="rId9"/>
    <p:sldLayoutId id="2147483667" r:id="rId10"/>
    <p:sldLayoutId id="2147483662" r:id="rId11"/>
    <p:sldLayoutId id="2147483663" r:id="rId12"/>
    <p:sldLayoutId id="2147483664" r:id="rId13"/>
    <p:sldLayoutId id="2147483665" r:id="rId14"/>
    <p:sldLayoutId id="2147483666" r:id="rId15"/>
    <p:sldLayoutId id="2147483654" r:id="rId16"/>
    <p:sldLayoutId id="2147483655" r:id="rId17"/>
    <p:sldLayoutId id="2147483657"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p:titleStyle>
    <p:bodyStyle>
      <a:lvl1pPr marL="182880" indent="-182880" algn="l" defTabSz="914400" rtl="0" eaLnBrk="1" latinLnBrk="0" hangingPunct="1">
        <a:spcBef>
          <a:spcPts val="900"/>
        </a:spcBef>
        <a:buClr>
          <a:schemeClr val="tx2"/>
        </a:buClr>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6" userDrawn="1">
          <p15:clr>
            <a:srgbClr val="F26B43"/>
          </p15:clr>
        </p15:guide>
        <p15:guide id="2" pos="230" userDrawn="1">
          <p15:clr>
            <a:srgbClr val="F26B43"/>
          </p15:clr>
        </p15:guide>
        <p15:guide id="3" orient="horz" pos="518" userDrawn="1">
          <p15:clr>
            <a:srgbClr val="F26B43"/>
          </p15:clr>
        </p15:guide>
        <p15:guide id="4" orient="horz" pos="692" userDrawn="1">
          <p15:clr>
            <a:srgbClr val="F26B43"/>
          </p15:clr>
        </p15:guide>
        <p15:guide id="5" pos="5530" userDrawn="1">
          <p15:clr>
            <a:srgbClr val="F26B43"/>
          </p15:clr>
        </p15:guide>
        <p15:guide id="6" orient="horz" pos="2937" userDrawn="1">
          <p15:clr>
            <a:srgbClr val="F26B43"/>
          </p15:clr>
        </p15:guide>
        <p15:guide id="7" pos="2765" userDrawn="1">
          <p15:clr>
            <a:srgbClr val="F26B43"/>
          </p15:clr>
        </p15:guide>
        <p15:guide id="8" pos="2995" userDrawn="1">
          <p15:clr>
            <a:srgbClr val="F26B43"/>
          </p15:clr>
        </p15:guide>
        <p15:guide id="9" pos="1901" userDrawn="1">
          <p15:clr>
            <a:srgbClr val="F26B43"/>
          </p15:clr>
        </p15:guide>
        <p15:guide id="10" pos="2045" userDrawn="1">
          <p15:clr>
            <a:srgbClr val="F26B43"/>
          </p15:clr>
        </p15:guide>
        <p15:guide id="11" pos="3715" userDrawn="1">
          <p15:clr>
            <a:srgbClr val="F26B43"/>
          </p15:clr>
        </p15:guide>
        <p15:guide id="12" pos="3859" userDrawn="1">
          <p15:clr>
            <a:srgbClr val="F26B43"/>
          </p15:clr>
        </p15:guide>
        <p15:guide id="13" pos="2880" userDrawn="1">
          <p15:clr>
            <a:srgbClr val="F26B43"/>
          </p15:clr>
        </p15:guide>
        <p15:guide id="14" pos="46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2.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emf"/><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emf"/><Relationship Id="rId2" Type="http://schemas.openxmlformats.org/officeDocument/2006/relationships/image" Target="../media/image14.emf"/><Relationship Id="rId1" Type="http://schemas.openxmlformats.org/officeDocument/2006/relationships/slideLayout" Target="../slideLayouts/slideLayout20.xml"/><Relationship Id="rId6" Type="http://schemas.openxmlformats.org/officeDocument/2006/relationships/image" Target="../media/image17.emf"/><Relationship Id="rId11" Type="http://schemas.openxmlformats.org/officeDocument/2006/relationships/image" Target="../media/image22.jpeg"/><Relationship Id="rId5" Type="http://schemas.openxmlformats.org/officeDocument/2006/relationships/image" Target="../media/image16.emf"/><Relationship Id="rId15" Type="http://schemas.openxmlformats.org/officeDocument/2006/relationships/image" Target="../media/image26.emf"/><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 Id="rId14" Type="http://schemas.openxmlformats.org/officeDocument/2006/relationships/image" Target="../media/image2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2.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2.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2.xml"/><Relationship Id="rId4" Type="http://schemas.openxmlformats.org/officeDocument/2006/relationships/image" Target="../media/image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2.xml"/><Relationship Id="rId4" Type="http://schemas.openxmlformats.org/officeDocument/2006/relationships/image" Target="../media/image8.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2.xml"/><Relationship Id="rId4" Type="http://schemas.openxmlformats.org/officeDocument/2006/relationships/image" Target="../media/image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2.xml"/><Relationship Id="rId4" Type="http://schemas.openxmlformats.org/officeDocument/2006/relationships/image" Target="../media/image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7"/>
          </p:nvPr>
        </p:nvSpPr>
        <p:spPr/>
        <p:txBody>
          <a:bodyPr/>
          <a:lstStyle/>
          <a:p>
            <a:fld id="{94C005EB-05AB-4350-8862-D44178390B49}" type="slidenum">
              <a:rPr lang="en-US" smtClean="0"/>
              <a:pPr/>
              <a:t>1</a:t>
            </a:fld>
            <a:endParaRPr lang="en-US" dirty="0"/>
          </a:p>
        </p:txBody>
      </p:sp>
      <p:sp>
        <p:nvSpPr>
          <p:cNvPr id="5" name="Rectangle 4"/>
          <p:cNvSpPr/>
          <p:nvPr/>
        </p:nvSpPr>
        <p:spPr>
          <a:xfrm>
            <a:off x="1874520" y="412750"/>
            <a:ext cx="2331720" cy="685800"/>
          </a:xfrm>
          <a:prstGeom prst="rect">
            <a:avLst/>
          </a:prstGeom>
          <a:no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
        <p:nvSpPr>
          <p:cNvPr id="9" name="Title 1"/>
          <p:cNvSpPr txBox="1">
            <a:spLocks/>
          </p:cNvSpPr>
          <p:nvPr/>
        </p:nvSpPr>
        <p:spPr>
          <a:xfrm>
            <a:off x="365125" y="3902624"/>
            <a:ext cx="4206875" cy="840230"/>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1F2555"/>
                </a:solidFill>
                <a:effectLst/>
                <a:uLnTx/>
                <a:uFillTx/>
                <a:latin typeface="Open Sans"/>
                <a:ea typeface="+mj-ea"/>
                <a:cs typeface="+mj-cs"/>
              </a:rPr>
              <a:t>Presenter</a:t>
            </a:r>
            <a:r>
              <a:rPr kumimoji="0" lang="en-US" sz="1800" b="1" i="0" u="none" strike="noStrike" kern="1200" cap="none" spc="0" normalizeH="0" noProof="0" dirty="0">
                <a:ln>
                  <a:noFill/>
                </a:ln>
                <a:solidFill>
                  <a:srgbClr val="1F2555"/>
                </a:solidFill>
                <a:effectLst/>
                <a:uLnTx/>
                <a:uFillTx/>
                <a:latin typeface="Open Sans"/>
                <a:ea typeface="+mj-ea"/>
                <a:cs typeface="+mj-cs"/>
              </a:rPr>
              <a:t> name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1F2555"/>
                </a:solidFill>
                <a:effectLst/>
                <a:uLnTx/>
                <a:uFillTx/>
                <a:latin typeface="Open Sans"/>
                <a:ea typeface="+mj-ea"/>
                <a:cs typeface="+mj-cs"/>
              </a:rPr>
              <a:t>Title</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dirty="0">
                <a:solidFill>
                  <a:srgbClr val="1F2555"/>
                </a:solidFill>
                <a:latin typeface="Open Sans"/>
              </a:rPr>
              <a:t>Date</a:t>
            </a:r>
            <a:endParaRPr kumimoji="0" lang="en-US" sz="1800" b="0" i="0" u="none" strike="noStrike" kern="1200" cap="none" spc="0" normalizeH="0" baseline="0" noProof="0" dirty="0">
              <a:ln>
                <a:noFill/>
              </a:ln>
              <a:solidFill>
                <a:srgbClr val="1F2555"/>
              </a:solidFill>
              <a:effectLst/>
              <a:uLnTx/>
              <a:uFillTx/>
              <a:latin typeface="Open Sans"/>
              <a:ea typeface="+mj-ea"/>
              <a:cs typeface="+mj-cs"/>
            </a:endParaRPr>
          </a:p>
        </p:txBody>
      </p:sp>
      <p:sp>
        <p:nvSpPr>
          <p:cNvPr id="10" name="Title 1"/>
          <p:cNvSpPr txBox="1">
            <a:spLocks/>
          </p:cNvSpPr>
          <p:nvPr/>
        </p:nvSpPr>
        <p:spPr>
          <a:xfrm>
            <a:off x="365125" y="3477892"/>
            <a:ext cx="4206875" cy="424732"/>
          </a:xfrm>
          <a:prstGeom prst="rect">
            <a:avLst/>
          </a:prstGeom>
        </p:spPr>
        <p:txBody>
          <a:bodyPr vert="horz" lIns="91440" tIns="45720" rIns="91440" bIns="45720" rtlCol="0" anchor="b" anchorCtr="0">
            <a:spAutoFit/>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stStyle>
          <a:p>
            <a:pPr lvl="0">
              <a:defRPr/>
            </a:pPr>
            <a:r>
              <a:rPr lang="en-US" sz="2400" dirty="0">
                <a:solidFill>
                  <a:srgbClr val="1F2555"/>
                </a:solidFill>
              </a:rPr>
              <a:t>Project &lt;name&gt; Kick Off</a:t>
            </a:r>
            <a:endParaRPr kumimoji="0" lang="en-US" sz="2400" b="1" i="0" u="none" strike="noStrike" kern="1200" cap="none" spc="0" normalizeH="0" baseline="0" noProof="0" dirty="0">
              <a:ln>
                <a:noFill/>
              </a:ln>
              <a:solidFill>
                <a:srgbClr val="1F2555"/>
              </a:solidFill>
              <a:effectLst/>
              <a:uLnTx/>
              <a:uFillTx/>
              <a:latin typeface="Open Sans"/>
              <a:ea typeface="+mj-ea"/>
              <a:cs typeface="+mj-cs"/>
            </a:endParaRPr>
          </a:p>
        </p:txBody>
      </p:sp>
      <p:pic>
        <p:nvPicPr>
          <p:cNvPr id="12" name="Picture Placeholder 11"/>
          <p:cNvPicPr>
            <a:picLocks noGrp="1" noChangeAspect="1"/>
          </p:cNvPicPr>
          <p:nvPr>
            <p:ph type="pic" sz="quarter" idx="14"/>
          </p:nvPr>
        </p:nvPicPr>
        <p:blipFill>
          <a:blip r:embed="rId2"/>
          <a:srcRect l="15303" r="15303"/>
          <a:stretch>
            <a:fillRect/>
          </a:stretch>
        </p:blipFill>
        <p:spPr>
          <a:prstGeom prst="rect">
            <a:avLst/>
          </a:prstGeom>
        </p:spPr>
      </p:pic>
    </p:spTree>
    <p:extLst>
      <p:ext uri="{BB962C8B-B14F-4D97-AF65-F5344CB8AC3E}">
        <p14:creationId xmlns:p14="http://schemas.microsoft.com/office/powerpoint/2010/main" val="164645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73289" y="1098550"/>
            <a:ext cx="7475311" cy="3563938"/>
          </a:xfrm>
        </p:spPr>
        <p:txBody>
          <a:bodyPr/>
          <a:lstStyle/>
          <a:p>
            <a:pPr marL="0" indent="0">
              <a:buNone/>
            </a:pPr>
            <a:r>
              <a:rPr lang="en-GB" dirty="0"/>
              <a:t>Illustrate the desired future end state vision.</a:t>
            </a:r>
          </a:p>
          <a:p>
            <a:pPr marL="0" indent="0">
              <a:buNone/>
            </a:pPr>
            <a:r>
              <a:rPr lang="en-GB" dirty="0" smtClean="0"/>
              <a:t>Keep </a:t>
            </a:r>
            <a:r>
              <a:rPr lang="en-GB" dirty="0"/>
              <a:t>illustration high level. An opportunity to provide more detail </a:t>
            </a:r>
            <a:r>
              <a:rPr lang="en-GB" dirty="0" smtClean="0"/>
              <a:t>comes later</a:t>
            </a:r>
            <a:r>
              <a:rPr lang="en-GB" dirty="0" smtClean="0"/>
              <a:t>.  </a:t>
            </a:r>
            <a:endParaRPr lang="en-GB" dirty="0"/>
          </a:p>
        </p:txBody>
      </p:sp>
      <p:sp>
        <p:nvSpPr>
          <p:cNvPr id="2" name="Title 1"/>
          <p:cNvSpPr>
            <a:spLocks noGrp="1"/>
          </p:cNvSpPr>
          <p:nvPr>
            <p:ph type="title"/>
          </p:nvPr>
        </p:nvSpPr>
        <p:spPr/>
        <p:txBody>
          <a:bodyPr/>
          <a:lstStyle/>
          <a:p>
            <a:r>
              <a:rPr lang="en-GB" dirty="0"/>
              <a:t>Project Overview</a:t>
            </a:r>
            <a:br>
              <a:rPr lang="en-GB" dirty="0"/>
            </a:br>
            <a:r>
              <a:rPr lang="en-GB" dirty="0"/>
              <a:t>- Future State</a:t>
            </a:r>
          </a:p>
        </p:txBody>
      </p:sp>
      <p:sp>
        <p:nvSpPr>
          <p:cNvPr id="4" name="Rectangle 3"/>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351958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87120"/>
            <a:ext cx="5527752" cy="546107"/>
          </a:xfrm>
        </p:spPr>
        <p:txBody>
          <a:bodyPr>
            <a:noAutofit/>
          </a:bodyPr>
          <a:lstStyle/>
          <a:p>
            <a:r>
              <a:rPr lang="en-US" dirty="0"/>
              <a:t>Project Overview</a:t>
            </a:r>
            <a:br>
              <a:rPr lang="en-US" dirty="0"/>
            </a:br>
            <a:r>
              <a:rPr lang="en-US" dirty="0"/>
              <a:t>- Our Mutual End State Vision </a:t>
            </a:r>
            <a:br>
              <a:rPr lang="en-US" dirty="0"/>
            </a:br>
            <a:endParaRPr lang="en-US" b="0" dirty="0"/>
          </a:p>
        </p:txBody>
      </p:sp>
      <p:sp>
        <p:nvSpPr>
          <p:cNvPr id="62" name="Rectangle 61"/>
          <p:cNvSpPr/>
          <p:nvPr/>
        </p:nvSpPr>
        <p:spPr>
          <a:xfrm>
            <a:off x="6295717" y="342051"/>
            <a:ext cx="2344718" cy="235356"/>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a:t>EXAMPLE</a:t>
            </a:r>
            <a:r>
              <a:rPr lang="en-US" sz="1200" dirty="0"/>
              <a:t> </a:t>
            </a:r>
            <a:r>
              <a:rPr lang="en-US" sz="1200" b="1" dirty="0"/>
              <a:t>ONLY – do not use</a:t>
            </a:r>
          </a:p>
        </p:txBody>
      </p:sp>
      <p:pic>
        <p:nvPicPr>
          <p:cNvPr id="19" name="Picture 18"/>
          <p:cNvPicPr>
            <a:picLocks noChangeAspect="1"/>
          </p:cNvPicPr>
          <p:nvPr/>
        </p:nvPicPr>
        <p:blipFill>
          <a:blip r:embed="rId3"/>
          <a:stretch>
            <a:fillRect/>
          </a:stretch>
        </p:blipFill>
        <p:spPr>
          <a:xfrm>
            <a:off x="237368" y="895350"/>
            <a:ext cx="8669263" cy="3798137"/>
          </a:xfrm>
          <a:prstGeom prst="rect">
            <a:avLst/>
          </a:prstGeom>
        </p:spPr>
      </p:pic>
    </p:spTree>
    <p:extLst>
      <p:ext uri="{BB962C8B-B14F-4D97-AF65-F5344CB8AC3E}">
        <p14:creationId xmlns:p14="http://schemas.microsoft.com/office/powerpoint/2010/main" val="229547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73289" y="1098550"/>
            <a:ext cx="7475311" cy="3563938"/>
          </a:xfrm>
        </p:spPr>
        <p:txBody>
          <a:bodyPr/>
          <a:lstStyle/>
          <a:p>
            <a:pPr marL="0" indent="0">
              <a:buNone/>
            </a:pPr>
            <a:r>
              <a:rPr lang="en-GB" dirty="0"/>
              <a:t>Illustrate or describe this project scope in relation to the client’s overall enterprise roadmap. </a:t>
            </a:r>
          </a:p>
          <a:p>
            <a:pPr marL="0" indent="0">
              <a:buNone/>
            </a:pPr>
            <a:r>
              <a:rPr lang="en-GB" dirty="0"/>
              <a:t>Describe what is currently deemed as the highest priority for first delivery. </a:t>
            </a:r>
          </a:p>
        </p:txBody>
      </p:sp>
      <p:sp>
        <p:nvSpPr>
          <p:cNvPr id="2" name="Title 1"/>
          <p:cNvSpPr>
            <a:spLocks noGrp="1"/>
          </p:cNvSpPr>
          <p:nvPr>
            <p:ph type="title"/>
          </p:nvPr>
        </p:nvSpPr>
        <p:spPr/>
        <p:txBody>
          <a:bodyPr/>
          <a:lstStyle/>
          <a:p>
            <a:r>
              <a:rPr lang="en-GB" dirty="0"/>
              <a:t>Project Overview</a:t>
            </a:r>
            <a:br>
              <a:rPr lang="en-GB" dirty="0"/>
            </a:br>
            <a:r>
              <a:rPr lang="en-GB" dirty="0"/>
              <a:t>- Enterprise Roadmap</a:t>
            </a:r>
          </a:p>
        </p:txBody>
      </p:sp>
      <p:sp>
        <p:nvSpPr>
          <p:cNvPr id="4" name="Rectangle 3"/>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120873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63592" y="119138"/>
            <a:ext cx="8336107" cy="482095"/>
          </a:xfrm>
        </p:spPr>
        <p:txBody>
          <a:bodyPr>
            <a:normAutofit/>
          </a:bodyPr>
          <a:lstStyle/>
          <a:p>
            <a:r>
              <a:rPr lang="en-US" sz="2400" dirty="0"/>
              <a:t>Enterprise Roadmap</a:t>
            </a:r>
          </a:p>
        </p:txBody>
      </p:sp>
      <p:sp>
        <p:nvSpPr>
          <p:cNvPr id="2" name="Text Placeholder 1"/>
          <p:cNvSpPr>
            <a:spLocks noGrp="1"/>
          </p:cNvSpPr>
          <p:nvPr>
            <p:ph type="body" sz="quarter" idx="13"/>
          </p:nvPr>
        </p:nvSpPr>
        <p:spPr>
          <a:xfrm>
            <a:off x="263591" y="535764"/>
            <a:ext cx="8540547" cy="261458"/>
          </a:xfrm>
        </p:spPr>
        <p:txBody>
          <a:bodyPr>
            <a:normAutofit/>
          </a:bodyPr>
          <a:lstStyle/>
          <a:p>
            <a:r>
              <a:rPr lang="en-US" sz="1600" cap="none" dirty="0">
                <a:solidFill>
                  <a:schemeClr val="accent2"/>
                </a:solidFill>
                <a:latin typeface="Open Sans" panose="020B0606030504020204" pitchFamily="34" charset="0"/>
                <a:ea typeface="Open Sans" panose="020B0606030504020204" pitchFamily="34" charset="0"/>
                <a:cs typeface="Open Sans" panose="020B0606030504020204" pitchFamily="34" charset="0"/>
              </a:rPr>
              <a:t>Evolution of end state solution – across future expansion</a:t>
            </a:r>
          </a:p>
        </p:txBody>
      </p:sp>
      <p:pic>
        <p:nvPicPr>
          <p:cNvPr id="3" name="Picture 2"/>
          <p:cNvPicPr>
            <a:picLocks noChangeAspect="1"/>
          </p:cNvPicPr>
          <p:nvPr/>
        </p:nvPicPr>
        <p:blipFill>
          <a:blip r:embed="rId3"/>
          <a:stretch>
            <a:fillRect/>
          </a:stretch>
        </p:blipFill>
        <p:spPr>
          <a:xfrm>
            <a:off x="133727" y="797222"/>
            <a:ext cx="8876545" cy="4041998"/>
          </a:xfrm>
          <a:prstGeom prst="rect">
            <a:avLst/>
          </a:prstGeom>
        </p:spPr>
      </p:pic>
      <p:sp>
        <p:nvSpPr>
          <p:cNvPr id="44" name="Rectangle 43"/>
          <p:cNvSpPr/>
          <p:nvPr/>
        </p:nvSpPr>
        <p:spPr>
          <a:xfrm>
            <a:off x="6320370" y="202200"/>
            <a:ext cx="2344718" cy="235356"/>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a:t>EXAMPLE</a:t>
            </a:r>
            <a:r>
              <a:rPr lang="en-US" sz="1200" dirty="0"/>
              <a:t> </a:t>
            </a:r>
            <a:r>
              <a:rPr lang="en-US" sz="1200" b="1" dirty="0"/>
              <a:t>ONLY – do not use</a:t>
            </a:r>
          </a:p>
        </p:txBody>
      </p:sp>
    </p:spTree>
    <p:extLst>
      <p:ext uri="{BB962C8B-B14F-4D97-AF65-F5344CB8AC3E}">
        <p14:creationId xmlns:p14="http://schemas.microsoft.com/office/powerpoint/2010/main" val="290644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3" name="Title 2"/>
          <p:cNvSpPr>
            <a:spLocks noGrp="1"/>
          </p:cNvSpPr>
          <p:nvPr>
            <p:ph type="title"/>
          </p:nvPr>
        </p:nvSpPr>
        <p:spPr/>
        <p:txBody>
          <a:bodyPr/>
          <a:lstStyle/>
          <a:p>
            <a:r>
              <a:rPr lang="en-US" dirty="0">
                <a:solidFill>
                  <a:schemeClr val="accent4"/>
                </a:solidFill>
              </a:rPr>
              <a:t>Project Assumptions</a:t>
            </a:r>
          </a:p>
        </p:txBody>
      </p:sp>
      <p:sp>
        <p:nvSpPr>
          <p:cNvPr id="4" name="Content Placeholder 3"/>
          <p:cNvSpPr>
            <a:spLocks noGrp="1"/>
          </p:cNvSpPr>
          <p:nvPr>
            <p:ph sz="quarter" idx="13"/>
          </p:nvPr>
        </p:nvSpPr>
        <p:spPr>
          <a:xfrm>
            <a:off x="365124" y="1098550"/>
            <a:ext cx="4024314" cy="3754738"/>
          </a:xfrm>
        </p:spPr>
        <p:txBody>
          <a:bodyPr>
            <a:normAutofit/>
          </a:bodyPr>
          <a:lstStyle/>
          <a:p>
            <a:pPr>
              <a:buClr>
                <a:srgbClr val="00A6A7"/>
              </a:buClr>
              <a:tabLst>
                <a:tab pos="228600" algn="l"/>
              </a:tabLst>
            </a:pPr>
            <a:r>
              <a:rPr lang="en-US" dirty="0" err="1"/>
              <a:t>aaoinfnoafboe</a:t>
            </a:r>
            <a:endParaRPr lang="en-US" dirty="0"/>
          </a:p>
          <a:p>
            <a:pPr>
              <a:buClr>
                <a:srgbClr val="00A6A7"/>
              </a:buClr>
              <a:tabLst>
                <a:tab pos="457200" algn="l"/>
              </a:tabLst>
            </a:pPr>
            <a:r>
              <a:rPr lang="en-US" dirty="0" err="1"/>
              <a:t>afljagfpjna</a:t>
            </a:r>
            <a:endParaRPr lang="en-US" dirty="0"/>
          </a:p>
          <a:p>
            <a:pPr>
              <a:buClr>
                <a:srgbClr val="00A6A7"/>
              </a:buClr>
              <a:tabLst>
                <a:tab pos="685800" algn="l"/>
              </a:tabLst>
            </a:pPr>
            <a:r>
              <a:rPr lang="en-US" dirty="0" err="1"/>
              <a:t>Afolbnfaobfib</a:t>
            </a:r>
            <a:endParaRPr lang="en-US" dirty="0"/>
          </a:p>
          <a:p>
            <a:pPr>
              <a:buClr>
                <a:srgbClr val="00A6A7"/>
              </a:buClr>
              <a:tabLst>
                <a:tab pos="685800" algn="l"/>
              </a:tabLst>
            </a:pPr>
            <a:endParaRPr lang="en-US" dirty="0"/>
          </a:p>
          <a:p>
            <a:pPr marL="0" indent="0">
              <a:buNone/>
            </a:pPr>
            <a:endParaRPr lang="en-US" dirty="0"/>
          </a:p>
        </p:txBody>
      </p:sp>
      <p:sp>
        <p:nvSpPr>
          <p:cNvPr id="7" name="Slide Number Placeholder 6"/>
          <p:cNvSpPr>
            <a:spLocks noGrp="1"/>
          </p:cNvSpPr>
          <p:nvPr>
            <p:ph type="sldNum" sz="quarter" idx="17"/>
          </p:nvPr>
        </p:nvSpPr>
        <p:spPr/>
        <p:txBody>
          <a:bodyPr/>
          <a:lstStyle/>
          <a:p>
            <a:fld id="{94C005EB-05AB-4350-8862-D44178390B49}" type="slidenum">
              <a:rPr lang="en-US" smtClean="0">
                <a:solidFill>
                  <a:srgbClr val="FFFFFF"/>
                </a:solidFill>
              </a:rPr>
              <a:pPr/>
              <a:t>14</a:t>
            </a:fld>
            <a:endParaRPr lang="en-US" dirty="0">
              <a:solidFill>
                <a:srgbClr val="FFFFFF"/>
              </a:solidFill>
            </a:endParaRPr>
          </a:p>
        </p:txBody>
      </p:sp>
    </p:spTree>
    <p:extLst>
      <p:ext uri="{BB962C8B-B14F-4D97-AF65-F5344CB8AC3E}">
        <p14:creationId xmlns:p14="http://schemas.microsoft.com/office/powerpoint/2010/main" val="344808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28B02BF-623E-4CBA-80BE-75D3D8540AE4}"/>
              </a:ext>
            </a:extLst>
          </p:cNvPr>
          <p:cNvSpPr/>
          <p:nvPr/>
        </p:nvSpPr>
        <p:spPr>
          <a:xfrm>
            <a:off x="0" y="0"/>
            <a:ext cx="4038600" cy="5143500"/>
          </a:xfrm>
          <a:prstGeom prst="rect">
            <a:avLst/>
          </a:prstGeom>
          <a:solidFill>
            <a:schemeClr val="accent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8" name="Content Placeholder 7">
            <a:extLst>
              <a:ext uri="{FF2B5EF4-FFF2-40B4-BE49-F238E27FC236}">
                <a16:creationId xmlns:a16="http://schemas.microsoft.com/office/drawing/2014/main" xmlns="" id="{67558855-58A6-494F-B0A0-3ED08C8E05E2}"/>
              </a:ext>
            </a:extLst>
          </p:cNvPr>
          <p:cNvSpPr>
            <a:spLocks noGrp="1"/>
          </p:cNvSpPr>
          <p:nvPr>
            <p:ph sz="quarter" idx="4294967295"/>
          </p:nvPr>
        </p:nvSpPr>
        <p:spPr>
          <a:xfrm>
            <a:off x="533400" y="2419350"/>
            <a:ext cx="3475038" cy="304800"/>
          </a:xfrm>
        </p:spPr>
        <p:txBody>
          <a:bodyPr wrap="square" anchor="ctr">
            <a:noAutofit/>
          </a:bodyPr>
          <a:lstStyle/>
          <a:p>
            <a:pPr marL="0" indent="0">
              <a:spcBef>
                <a:spcPts val="1200"/>
              </a:spcBef>
              <a:buNone/>
            </a:pPr>
            <a:r>
              <a:rPr lang="en-US" sz="2000" b="1" dirty="0">
                <a:solidFill>
                  <a:schemeClr val="accent3"/>
                </a:solidFill>
              </a:rPr>
              <a:t>Key Project Risks</a:t>
            </a:r>
            <a:endParaRPr lang="en-US" sz="2000" dirty="0">
              <a:solidFill>
                <a:schemeClr val="bg1"/>
              </a:solidFill>
            </a:endParaRPr>
          </a:p>
        </p:txBody>
      </p:sp>
      <p:sp>
        <p:nvSpPr>
          <p:cNvPr id="15" name="Block Arc 14">
            <a:extLst>
              <a:ext uri="{FF2B5EF4-FFF2-40B4-BE49-F238E27FC236}">
                <a16:creationId xmlns:a16="http://schemas.microsoft.com/office/drawing/2014/main" xmlns="" id="{38ECB656-F0CF-4C47-8AEC-3676F1E60E57}"/>
              </a:ext>
            </a:extLst>
          </p:cNvPr>
          <p:cNvSpPr/>
          <p:nvPr/>
        </p:nvSpPr>
        <p:spPr>
          <a:xfrm rot="5400000">
            <a:off x="-4419601" y="-2076450"/>
            <a:ext cx="9296402" cy="9296399"/>
          </a:xfrm>
          <a:prstGeom prst="blockArc">
            <a:avLst>
              <a:gd name="adj1" fmla="val 10800000"/>
              <a:gd name="adj2" fmla="val 20029"/>
              <a:gd name="adj3" fmla="val 12793"/>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solidFill>
                <a:schemeClr val="tx1"/>
              </a:solidFill>
            </a:endParaRPr>
          </a:p>
        </p:txBody>
      </p:sp>
      <p:grpSp>
        <p:nvGrpSpPr>
          <p:cNvPr id="14" name="Group 13">
            <a:extLst>
              <a:ext uri="{FF2B5EF4-FFF2-40B4-BE49-F238E27FC236}">
                <a16:creationId xmlns:a16="http://schemas.microsoft.com/office/drawing/2014/main" xmlns="" id="{110F6C69-D4C3-44FD-A596-8031EA69D0DA}"/>
              </a:ext>
            </a:extLst>
          </p:cNvPr>
          <p:cNvGrpSpPr/>
          <p:nvPr/>
        </p:nvGrpSpPr>
        <p:grpSpPr>
          <a:xfrm>
            <a:off x="4953000" y="285750"/>
            <a:ext cx="3887051" cy="257243"/>
            <a:chOff x="5105400" y="2286034"/>
            <a:chExt cx="3887051" cy="257243"/>
          </a:xfrm>
        </p:grpSpPr>
        <p:cxnSp>
          <p:nvCxnSpPr>
            <p:cNvPr id="13" name="Straight Connector 12">
              <a:extLst>
                <a:ext uri="{FF2B5EF4-FFF2-40B4-BE49-F238E27FC236}">
                  <a16:creationId xmlns:a16="http://schemas.microsoft.com/office/drawing/2014/main" xmlns="" id="{2BCD9656-E9B2-49B2-9C19-D41EECFF3BD5}"/>
                </a:ext>
              </a:extLst>
            </p:cNvPr>
            <p:cNvCxnSpPr/>
            <p:nvPr/>
          </p:nvCxnSpPr>
          <p:spPr>
            <a:xfrm>
              <a:off x="5105400" y="2419350"/>
              <a:ext cx="1676400" cy="0"/>
            </a:xfrm>
            <a:prstGeom prst="line">
              <a:avLst/>
            </a:prstGeom>
            <a:ln w="12700" cap="sq">
              <a:solidFill>
                <a:schemeClr val="accent3"/>
              </a:solidFill>
            </a:ln>
          </p:spPr>
          <p:style>
            <a:lnRef idx="1">
              <a:schemeClr val="dk1"/>
            </a:lnRef>
            <a:fillRef idx="0">
              <a:schemeClr val="dk1"/>
            </a:fillRef>
            <a:effectRef idx="0">
              <a:schemeClr val="dk1"/>
            </a:effectRef>
            <a:fontRef idx="minor">
              <a:schemeClr val="lt1"/>
            </a:fontRef>
          </p:style>
        </p:cxnSp>
        <p:cxnSp>
          <p:nvCxnSpPr>
            <p:cNvPr id="16" name="Straight Connector 15">
              <a:extLst>
                <a:ext uri="{FF2B5EF4-FFF2-40B4-BE49-F238E27FC236}">
                  <a16:creationId xmlns:a16="http://schemas.microsoft.com/office/drawing/2014/main" xmlns="" id="{CC9DA4CF-FC12-46C5-A776-BC3D7CB74DED}"/>
                </a:ext>
              </a:extLst>
            </p:cNvPr>
            <p:cNvCxnSpPr/>
            <p:nvPr/>
          </p:nvCxnSpPr>
          <p:spPr>
            <a:xfrm>
              <a:off x="7309955" y="2419350"/>
              <a:ext cx="1682496" cy="0"/>
            </a:xfrm>
            <a:prstGeom prst="line">
              <a:avLst/>
            </a:prstGeom>
            <a:ln w="12700" cap="sq">
              <a:solidFill>
                <a:schemeClr val="accent3"/>
              </a:solidFill>
            </a:ln>
          </p:spPr>
          <p:style>
            <a:lnRef idx="1">
              <a:schemeClr val="dk1"/>
            </a:lnRef>
            <a:fillRef idx="0">
              <a:schemeClr val="dk1"/>
            </a:fillRef>
            <a:effectRef idx="0">
              <a:schemeClr val="dk1"/>
            </a:effectRef>
            <a:fontRef idx="minor">
              <a:schemeClr val="lt1"/>
            </a:fontRef>
          </p:style>
        </p:cxnSp>
        <p:pic>
          <p:nvPicPr>
            <p:cNvPr id="4098" name="Picture 2" descr="Image result for jagged line break">
              <a:extLst>
                <a:ext uri="{FF2B5EF4-FFF2-40B4-BE49-F238E27FC236}">
                  <a16:creationId xmlns:a16="http://schemas.microsoft.com/office/drawing/2014/main" xmlns="" id="{387523AF-B082-42C5-A625-F682402BA384}"/>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6811" y="2286034"/>
              <a:ext cx="623888" cy="2572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xmlns="" id="{6B02333F-6454-42C6-B071-97F8C48DB81E}"/>
              </a:ext>
            </a:extLst>
          </p:cNvPr>
          <p:cNvGrpSpPr/>
          <p:nvPr/>
        </p:nvGrpSpPr>
        <p:grpSpPr>
          <a:xfrm>
            <a:off x="4953000" y="4629150"/>
            <a:ext cx="3880612" cy="257243"/>
            <a:chOff x="5105400" y="2286034"/>
            <a:chExt cx="3880612" cy="257243"/>
          </a:xfrm>
        </p:grpSpPr>
        <p:cxnSp>
          <p:nvCxnSpPr>
            <p:cNvPr id="19" name="Straight Connector 18">
              <a:extLst>
                <a:ext uri="{FF2B5EF4-FFF2-40B4-BE49-F238E27FC236}">
                  <a16:creationId xmlns:a16="http://schemas.microsoft.com/office/drawing/2014/main" xmlns="" id="{994C72D1-950D-43C5-892B-95DF928910D9}"/>
                </a:ext>
              </a:extLst>
            </p:cNvPr>
            <p:cNvCxnSpPr/>
            <p:nvPr/>
          </p:nvCxnSpPr>
          <p:spPr>
            <a:xfrm>
              <a:off x="5105400" y="2419350"/>
              <a:ext cx="1676400" cy="0"/>
            </a:xfrm>
            <a:prstGeom prst="line">
              <a:avLst/>
            </a:prstGeom>
            <a:ln w="12700" cap="sq">
              <a:solidFill>
                <a:schemeClr val="accent3"/>
              </a:solidFill>
            </a:ln>
          </p:spPr>
          <p:style>
            <a:lnRef idx="1">
              <a:schemeClr val="dk1"/>
            </a:lnRef>
            <a:fillRef idx="0">
              <a:schemeClr val="dk1"/>
            </a:fillRef>
            <a:effectRef idx="0">
              <a:schemeClr val="dk1"/>
            </a:effectRef>
            <a:fontRef idx="minor">
              <a:schemeClr val="lt1"/>
            </a:fontRef>
          </p:style>
        </p:cxnSp>
        <p:cxnSp>
          <p:nvCxnSpPr>
            <p:cNvPr id="20" name="Straight Connector 19">
              <a:extLst>
                <a:ext uri="{FF2B5EF4-FFF2-40B4-BE49-F238E27FC236}">
                  <a16:creationId xmlns:a16="http://schemas.microsoft.com/office/drawing/2014/main" xmlns="" id="{1EABE007-36FD-4109-864E-3C9859532454}"/>
                </a:ext>
              </a:extLst>
            </p:cNvPr>
            <p:cNvCxnSpPr/>
            <p:nvPr/>
          </p:nvCxnSpPr>
          <p:spPr>
            <a:xfrm>
              <a:off x="7303516" y="2419350"/>
              <a:ext cx="1682496" cy="0"/>
            </a:xfrm>
            <a:prstGeom prst="line">
              <a:avLst/>
            </a:prstGeom>
            <a:ln w="12700" cap="sq">
              <a:solidFill>
                <a:schemeClr val="accent3"/>
              </a:solidFill>
            </a:ln>
          </p:spPr>
          <p:style>
            <a:lnRef idx="1">
              <a:schemeClr val="dk1"/>
            </a:lnRef>
            <a:fillRef idx="0">
              <a:schemeClr val="dk1"/>
            </a:fillRef>
            <a:effectRef idx="0">
              <a:schemeClr val="dk1"/>
            </a:effectRef>
            <a:fontRef idx="minor">
              <a:schemeClr val="lt1"/>
            </a:fontRef>
          </p:style>
        </p:cxnSp>
        <p:pic>
          <p:nvPicPr>
            <p:cNvPr id="21" name="Picture 2" descr="Image result for jagged line break">
              <a:extLst>
                <a:ext uri="{FF2B5EF4-FFF2-40B4-BE49-F238E27FC236}">
                  <a16:creationId xmlns:a16="http://schemas.microsoft.com/office/drawing/2014/main" xmlns="" id="{38891F87-827F-4448-9DA5-8F6F404643ED}"/>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6811" y="2286034"/>
              <a:ext cx="623888" cy="25724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7" name="Table 16"/>
          <p:cNvGraphicFramePr>
            <a:graphicFrameLocks noGrp="1"/>
          </p:cNvGraphicFramePr>
          <p:nvPr>
            <p:extLst>
              <p:ext uri="{D42A27DB-BD31-4B8C-83A1-F6EECF244321}">
                <p14:modId xmlns:p14="http://schemas.microsoft.com/office/powerpoint/2010/main" val="2609252197"/>
              </p:ext>
            </p:extLst>
          </p:nvPr>
        </p:nvGraphicFramePr>
        <p:xfrm>
          <a:off x="4953000" y="590550"/>
          <a:ext cx="3840480" cy="3794712"/>
        </p:xfrm>
        <a:graphic>
          <a:graphicData uri="http://schemas.openxmlformats.org/drawingml/2006/table">
            <a:tbl>
              <a:tblPr firstRow="1" bandRow="1">
                <a:tableStyleId>{7207B5E3-C84D-437C-8577-B3E8D5512DED}</a:tableStyleId>
              </a:tblPr>
              <a:tblGrid>
                <a:gridCol w="2286000">
                  <a:extLst>
                    <a:ext uri="{9D8B030D-6E8A-4147-A177-3AD203B41FA5}">
                      <a16:colId xmlns:a16="http://schemas.microsoft.com/office/drawing/2014/main" xmlns="" val="20000"/>
                    </a:ext>
                  </a:extLst>
                </a:gridCol>
                <a:gridCol w="1554480">
                  <a:extLst>
                    <a:ext uri="{9D8B030D-6E8A-4147-A177-3AD203B41FA5}">
                      <a16:colId xmlns:a16="http://schemas.microsoft.com/office/drawing/2014/main" xmlns="" val="20001"/>
                    </a:ext>
                  </a:extLst>
                </a:gridCol>
              </a:tblGrid>
              <a:tr h="355600">
                <a:tc>
                  <a:txBody>
                    <a:bodyPr/>
                    <a:lstStyle/>
                    <a:p>
                      <a:r>
                        <a:rPr lang="en-US" dirty="0"/>
                        <a:t>Risk</a:t>
                      </a:r>
                    </a:p>
                  </a:txBody>
                  <a:tcPr/>
                </a:tc>
                <a:tc>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sz="1000" dirty="0"/>
                        <a:t>If this happens, then this will happen</a:t>
                      </a:r>
                    </a:p>
                  </a:txBody>
                  <a:tcPr marT="45714" marB="45714"/>
                </a:tc>
                <a:tc>
                  <a:txBody>
                    <a:bodyPr/>
                    <a:lstStyle/>
                    <a:p>
                      <a:endParaRPr lang="en-US" sz="1000" dirty="0"/>
                    </a:p>
                  </a:txBody>
                  <a:tcPr marT="45714" marB="45714"/>
                </a:tc>
                <a:extLst>
                  <a:ext uri="{0D108BD9-81ED-4DB2-BD59-A6C34878D82A}">
                    <a16:rowId xmlns:a16="http://schemas.microsoft.com/office/drawing/2014/main" xmlns="" val="10001"/>
                  </a:ext>
                </a:extLst>
              </a:tr>
              <a:tr h="370840">
                <a:tc>
                  <a:txBody>
                    <a:bodyPr/>
                    <a:lstStyle/>
                    <a:p>
                      <a:r>
                        <a:rPr lang="en-US" sz="1000" dirty="0"/>
                        <a:t>If this happens, then this will happen</a:t>
                      </a:r>
                    </a:p>
                  </a:txBody>
                  <a:tcPr marT="45714" marB="45714"/>
                </a:tc>
                <a:tc>
                  <a:txBody>
                    <a:bodyPr/>
                    <a:lstStyle/>
                    <a:p>
                      <a:endParaRPr lang="en-US" sz="1000" dirty="0"/>
                    </a:p>
                  </a:txBody>
                  <a:tcPr marT="45714" marB="45714"/>
                </a:tc>
                <a:extLst>
                  <a:ext uri="{0D108BD9-81ED-4DB2-BD59-A6C34878D82A}">
                    <a16:rowId xmlns:a16="http://schemas.microsoft.com/office/drawing/2014/main" xmlns="" val="10002"/>
                  </a:ext>
                </a:extLst>
              </a:tr>
              <a:tr h="370840">
                <a:tc>
                  <a:txBody>
                    <a:bodyPr/>
                    <a:lstStyle/>
                    <a:p>
                      <a:r>
                        <a:rPr lang="en-US" sz="1000" dirty="0"/>
                        <a:t>If this happens, then this will happen</a:t>
                      </a:r>
                    </a:p>
                  </a:txBody>
                  <a:tcPr marT="45714" marB="45714"/>
                </a:tc>
                <a:tc>
                  <a:txBody>
                    <a:bodyPr/>
                    <a:lstStyle/>
                    <a:p>
                      <a:endParaRPr lang="en-US" sz="1000" dirty="0"/>
                    </a:p>
                  </a:txBody>
                  <a:tcPr marT="45714" marB="45714"/>
                </a:tc>
                <a:extLst>
                  <a:ext uri="{0D108BD9-81ED-4DB2-BD59-A6C34878D82A}">
                    <a16:rowId xmlns:a16="http://schemas.microsoft.com/office/drawing/2014/main" xmlns="" val="10003"/>
                  </a:ext>
                </a:extLst>
              </a:tr>
              <a:tr h="370840">
                <a:tc>
                  <a:txBody>
                    <a:bodyPr/>
                    <a:lstStyle/>
                    <a:p>
                      <a:r>
                        <a:rPr lang="en-US" sz="1000" dirty="0"/>
                        <a:t>If this happens, then this will happen</a:t>
                      </a:r>
                    </a:p>
                  </a:txBody>
                  <a:tcPr marT="45714" marB="45714"/>
                </a:tc>
                <a:tc>
                  <a:txBody>
                    <a:bodyPr/>
                    <a:lstStyle/>
                    <a:p>
                      <a:endParaRPr lang="en-US" sz="1000" dirty="0"/>
                    </a:p>
                  </a:txBody>
                  <a:tcPr marT="45714" marB="45714"/>
                </a:tc>
                <a:extLst>
                  <a:ext uri="{0D108BD9-81ED-4DB2-BD59-A6C34878D82A}">
                    <a16:rowId xmlns:a16="http://schemas.microsoft.com/office/drawing/2014/main" xmlns="" val="10004"/>
                  </a:ext>
                </a:extLst>
              </a:tr>
              <a:tr h="370840">
                <a:tc>
                  <a:txBody>
                    <a:bodyPr/>
                    <a:lstStyle/>
                    <a:p>
                      <a:endParaRPr lang="en-US" sz="1000" dirty="0"/>
                    </a:p>
                  </a:txBody>
                  <a:tcPr marT="45714" marB="45714"/>
                </a:tc>
                <a:tc>
                  <a:txBody>
                    <a:bodyPr/>
                    <a:lstStyle/>
                    <a:p>
                      <a:endParaRPr lang="en-US" sz="1000" dirty="0"/>
                    </a:p>
                  </a:txBody>
                  <a:tcPr marT="45714" marB="45714"/>
                </a:tc>
                <a:extLst>
                  <a:ext uri="{0D108BD9-81ED-4DB2-BD59-A6C34878D82A}">
                    <a16:rowId xmlns:a16="http://schemas.microsoft.com/office/drawing/2014/main" xmlns="" val="10005"/>
                  </a:ext>
                </a:extLst>
              </a:tr>
              <a:tr h="370840">
                <a:tc>
                  <a:txBody>
                    <a:bodyPr/>
                    <a:lstStyle/>
                    <a:p>
                      <a:pPr marL="0" marR="0" indent="0" algn="l" defTabSz="767752" rtl="0" eaLnBrk="1" fontAlgn="auto" latinLnBrk="0" hangingPunct="1">
                        <a:lnSpc>
                          <a:spcPct val="100000"/>
                        </a:lnSpc>
                        <a:spcBef>
                          <a:spcPts val="0"/>
                        </a:spcBef>
                        <a:spcAft>
                          <a:spcPts val="0"/>
                        </a:spcAft>
                        <a:buClrTx/>
                        <a:buSzTx/>
                        <a:buFontTx/>
                        <a:buNone/>
                        <a:tabLst/>
                        <a:defRPr/>
                      </a:pPr>
                      <a:endParaRPr lang="en-US" sz="1000" dirty="0"/>
                    </a:p>
                  </a:txBody>
                  <a:tcPr marT="45714" marB="45714"/>
                </a:tc>
                <a:tc>
                  <a:txBody>
                    <a:bodyPr/>
                    <a:lstStyle/>
                    <a:p>
                      <a:endParaRPr lang="en-US" sz="1000" dirty="0"/>
                    </a:p>
                  </a:txBody>
                  <a:tcPr marT="45714" marB="45714"/>
                </a:tc>
                <a:extLst>
                  <a:ext uri="{0D108BD9-81ED-4DB2-BD59-A6C34878D82A}">
                    <a16:rowId xmlns:a16="http://schemas.microsoft.com/office/drawing/2014/main" xmlns="" val="10006"/>
                  </a:ext>
                </a:extLst>
              </a:tr>
              <a:tr h="370840">
                <a:tc>
                  <a:txBody>
                    <a:bodyPr/>
                    <a:lstStyle/>
                    <a:p>
                      <a:pPr marL="0" marR="0" lvl="0" indent="0" algn="l" defTabSz="767752" rtl="0" eaLnBrk="1" fontAlgn="auto" latinLnBrk="0" hangingPunct="1">
                        <a:lnSpc>
                          <a:spcPct val="100000"/>
                        </a:lnSpc>
                        <a:spcBef>
                          <a:spcPts val="0"/>
                        </a:spcBef>
                        <a:spcAft>
                          <a:spcPts val="0"/>
                        </a:spcAft>
                        <a:buClrTx/>
                        <a:buSzTx/>
                        <a:buFontTx/>
                        <a:buNone/>
                        <a:tabLst/>
                        <a:defRPr/>
                      </a:pPr>
                      <a:endParaRPr lang="en-US" sz="1000" dirty="0"/>
                    </a:p>
                  </a:txBody>
                  <a:tcPr marT="45714" marB="45714"/>
                </a:tc>
                <a:tc>
                  <a:txBody>
                    <a:bodyPr/>
                    <a:lstStyle/>
                    <a:p>
                      <a:endParaRPr lang="en-US" sz="1000" dirty="0"/>
                    </a:p>
                  </a:txBody>
                  <a:tcPr marT="45714" marB="45714"/>
                </a:tc>
                <a:extLst>
                  <a:ext uri="{0D108BD9-81ED-4DB2-BD59-A6C34878D82A}">
                    <a16:rowId xmlns:a16="http://schemas.microsoft.com/office/drawing/2014/main" xmlns="" val="10007"/>
                  </a:ext>
                </a:extLst>
              </a:tr>
              <a:tr h="370840">
                <a:tc>
                  <a:txBody>
                    <a:bodyPr/>
                    <a:lstStyle/>
                    <a:p>
                      <a:pPr marL="0" marR="0" lvl="0" indent="0" algn="l" defTabSz="767752" rtl="0" eaLnBrk="1" fontAlgn="auto" latinLnBrk="0" hangingPunct="1">
                        <a:lnSpc>
                          <a:spcPct val="100000"/>
                        </a:lnSpc>
                        <a:spcBef>
                          <a:spcPts val="0"/>
                        </a:spcBef>
                        <a:spcAft>
                          <a:spcPts val="0"/>
                        </a:spcAft>
                        <a:buClrTx/>
                        <a:buSzTx/>
                        <a:buFontTx/>
                        <a:buNone/>
                        <a:tabLst/>
                        <a:defRPr/>
                      </a:pPr>
                      <a:endParaRPr lang="en-US" sz="1000" dirty="0"/>
                    </a:p>
                  </a:txBody>
                  <a:tcPr marT="45714" marB="45714"/>
                </a:tc>
                <a:tc>
                  <a:txBody>
                    <a:bodyPr/>
                    <a:lstStyle/>
                    <a:p>
                      <a:endParaRPr lang="en-US" sz="1000" dirty="0"/>
                    </a:p>
                  </a:txBody>
                  <a:tcPr marT="45714" marB="45714"/>
                </a:tc>
                <a:extLst>
                  <a:ext uri="{0D108BD9-81ED-4DB2-BD59-A6C34878D82A}">
                    <a16:rowId xmlns:a16="http://schemas.microsoft.com/office/drawing/2014/main" xmlns="" val="10008"/>
                  </a:ext>
                </a:extLst>
              </a:tr>
              <a:tr h="370840">
                <a:tc>
                  <a:txBody>
                    <a:bodyPr/>
                    <a:lstStyle/>
                    <a:p>
                      <a:pPr marL="0" marR="0" lvl="0" indent="0" algn="l" defTabSz="767752" rtl="0" eaLnBrk="1" fontAlgn="auto" latinLnBrk="0" hangingPunct="1">
                        <a:lnSpc>
                          <a:spcPct val="100000"/>
                        </a:lnSpc>
                        <a:spcBef>
                          <a:spcPts val="0"/>
                        </a:spcBef>
                        <a:spcAft>
                          <a:spcPts val="0"/>
                        </a:spcAft>
                        <a:buClrTx/>
                        <a:buSzTx/>
                        <a:buFontTx/>
                        <a:buNone/>
                        <a:tabLst/>
                        <a:defRPr/>
                      </a:pPr>
                      <a:endParaRPr lang="en-US" sz="1000" dirty="0"/>
                    </a:p>
                  </a:txBody>
                  <a:tcPr marT="45714" marB="45714"/>
                </a:tc>
                <a:tc>
                  <a:txBody>
                    <a:bodyPr/>
                    <a:lstStyle/>
                    <a:p>
                      <a:endParaRPr lang="en-US" sz="1000" dirty="0"/>
                    </a:p>
                  </a:txBody>
                  <a:tcPr marT="45714" marB="45714"/>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3876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2"/>
          <a:srcRect l="5556" r="5556"/>
          <a:stretch>
            <a:fillRect/>
          </a:stretch>
        </p:blipFill>
        <p:spPr>
          <a:prstGeom prst="rect">
            <a:avLst/>
          </a:prstGeom>
        </p:spPr>
      </p:pic>
      <p:sp>
        <p:nvSpPr>
          <p:cNvPr id="6" name="Footer Placeholder 5"/>
          <p:cNvSpPr>
            <a:spLocks noGrp="1"/>
          </p:cNvSpPr>
          <p:nvPr>
            <p:ph type="ftr" sz="quarter" idx="16"/>
          </p:nvPr>
        </p:nvSpPr>
        <p:spPr/>
        <p:txBody>
          <a:bodyPr/>
          <a:lstStyle/>
          <a:p>
            <a:r>
              <a:rPr lang="en-US"/>
              <a:t>Footer (Edit footer for all slides with View &gt; Header &amp; Footer)</a:t>
            </a:r>
            <a:endParaRPr lang="en-US" dirty="0"/>
          </a:p>
        </p:txBody>
      </p:sp>
      <p:sp>
        <p:nvSpPr>
          <p:cNvPr id="7" name="Slide Number Placeholder 6"/>
          <p:cNvSpPr>
            <a:spLocks noGrp="1"/>
          </p:cNvSpPr>
          <p:nvPr>
            <p:ph type="sldNum" sz="quarter" idx="17"/>
          </p:nvPr>
        </p:nvSpPr>
        <p:spPr/>
        <p:txBody>
          <a:bodyPr/>
          <a:lstStyle/>
          <a:p>
            <a:fld id="{94C005EB-05AB-4350-8862-D44178390B49}" type="slidenum">
              <a:rPr lang="en-US" smtClean="0"/>
              <a:pPr/>
              <a:t>16</a:t>
            </a:fld>
            <a:endParaRPr lang="en-US" dirty="0"/>
          </a:p>
        </p:txBody>
      </p:sp>
      <p:sp>
        <p:nvSpPr>
          <p:cNvPr id="10" name="Rectangle 9"/>
          <p:cNvSpPr/>
          <p:nvPr/>
        </p:nvSpPr>
        <p:spPr>
          <a:xfrm>
            <a:off x="304800" y="2110085"/>
            <a:ext cx="4114800" cy="923330"/>
          </a:xfrm>
          <a:prstGeom prst="rect">
            <a:avLst/>
          </a:prstGeom>
          <a:noFill/>
        </p:spPr>
        <p:txBody>
          <a:bodyPr wrap="squar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15 minutes</a:t>
            </a:r>
          </a:p>
        </p:txBody>
      </p:sp>
    </p:spTree>
    <p:extLst>
      <p:ext uri="{BB962C8B-B14F-4D97-AF65-F5344CB8AC3E}">
        <p14:creationId xmlns:p14="http://schemas.microsoft.com/office/powerpoint/2010/main" val="252940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Solution Overview</a:t>
            </a:r>
          </a:p>
        </p:txBody>
      </p:sp>
      <p:sp>
        <p:nvSpPr>
          <p:cNvPr id="18" name="Subtitle 17"/>
          <p:cNvSpPr>
            <a:spLocks noGrp="1"/>
          </p:cNvSpPr>
          <p:nvPr>
            <p:ph type="subTitle" idx="1"/>
          </p:nvPr>
        </p:nvSpPr>
        <p:spPr/>
        <p:txBody>
          <a:bodyPr/>
          <a:lstStyle/>
          <a:p>
            <a:r>
              <a:rPr lang="en-US" dirty="0"/>
              <a:t>Presenter Name</a:t>
            </a:r>
          </a:p>
        </p:txBody>
      </p:sp>
      <p:pic>
        <p:nvPicPr>
          <p:cNvPr id="14" name="Picture Placeholder 1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85" b="185"/>
          <a:stretch>
            <a:fillRect/>
          </a:stretch>
        </p:blipFill>
        <p:spPr/>
      </p:pic>
      <p:pic>
        <p:nvPicPr>
          <p:cNvPr id="17" name="Picture Placeholder 1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46" b="46"/>
          <a:stretch>
            <a:fillRect/>
          </a:stretch>
        </p:blipFill>
        <p:spPr/>
      </p:pic>
      <p:pic>
        <p:nvPicPr>
          <p:cNvPr id="19" name="Picture Placeholder 18"/>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85" b="185"/>
          <a:stretch>
            <a:fillRect/>
          </a:stretch>
        </p:blipFill>
        <p:spPr/>
      </p:pic>
      <p:sp>
        <p:nvSpPr>
          <p:cNvPr id="8" name="Rectangle 7"/>
          <p:cNvSpPr/>
          <p:nvPr/>
        </p:nvSpPr>
        <p:spPr>
          <a:xfrm>
            <a:off x="5715000" y="57150"/>
            <a:ext cx="16459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visually similar size to Pega logo</a:t>
            </a:r>
          </a:p>
        </p:txBody>
      </p:sp>
    </p:spTree>
    <p:extLst>
      <p:ext uri="{BB962C8B-B14F-4D97-AF65-F5344CB8AC3E}">
        <p14:creationId xmlns:p14="http://schemas.microsoft.com/office/powerpoint/2010/main" val="227341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73289" y="1098550"/>
            <a:ext cx="7475311" cy="3563938"/>
          </a:xfrm>
        </p:spPr>
        <p:txBody>
          <a:bodyPr/>
          <a:lstStyle/>
          <a:p>
            <a:pPr marL="0" indent="0">
              <a:buNone/>
            </a:pPr>
            <a:r>
              <a:rPr lang="en-US" dirty="0"/>
              <a:t>Illustrate or describe the solution. This slide is a place holder. It may take several slides to describe the solution. The information should be detailed enough to help the project team understand what needs to be achieved. This part of the kickoff should be interactive with </a:t>
            </a:r>
            <a:r>
              <a:rPr lang="en-US" dirty="0" smtClean="0"/>
              <a:t>a lot </a:t>
            </a:r>
            <a:r>
              <a:rPr lang="en-US" dirty="0"/>
              <a:t>of discussion.</a:t>
            </a:r>
            <a:r>
              <a:rPr lang="en-GB" dirty="0" smtClean="0"/>
              <a:t>Include </a:t>
            </a:r>
            <a:r>
              <a:rPr lang="en-GB" dirty="0"/>
              <a:t>at a minimum the following:</a:t>
            </a:r>
          </a:p>
          <a:p>
            <a:r>
              <a:rPr lang="en-US" dirty="0"/>
              <a:t>Strategic applications involved.</a:t>
            </a:r>
            <a:endParaRPr lang="en-AU" dirty="0"/>
          </a:p>
          <a:p>
            <a:r>
              <a:rPr lang="en-US" dirty="0"/>
              <a:t>Host infrastructure (e.g. cloud, on-</a:t>
            </a:r>
            <a:r>
              <a:rPr lang="en-US" dirty="0" err="1"/>
              <a:t>prem</a:t>
            </a:r>
            <a:r>
              <a:rPr lang="en-US" dirty="0"/>
              <a:t>).</a:t>
            </a:r>
            <a:endParaRPr lang="en-AU" dirty="0"/>
          </a:p>
          <a:p>
            <a:r>
              <a:rPr lang="en-US" dirty="0"/>
              <a:t>Data sources.</a:t>
            </a:r>
            <a:endParaRPr lang="en-AU" dirty="0"/>
          </a:p>
          <a:p>
            <a:r>
              <a:rPr lang="en-US" dirty="0"/>
              <a:t>Interfaces.</a:t>
            </a:r>
            <a:endParaRPr lang="en-AU" dirty="0"/>
          </a:p>
          <a:p>
            <a:r>
              <a:rPr lang="en-US" dirty="0"/>
              <a:t>Channels.</a:t>
            </a:r>
            <a:endParaRPr lang="en-AU" dirty="0"/>
          </a:p>
          <a:p>
            <a:r>
              <a:rPr lang="en-US" dirty="0"/>
              <a:t>Integration.</a:t>
            </a:r>
            <a:endParaRPr lang="en-AU" dirty="0"/>
          </a:p>
          <a:p>
            <a:r>
              <a:rPr lang="en-US" dirty="0"/>
              <a:t>Special considerations (e.g. trial use of a product).</a:t>
            </a:r>
            <a:endParaRPr lang="en-AU" dirty="0"/>
          </a:p>
        </p:txBody>
      </p:sp>
      <p:sp>
        <p:nvSpPr>
          <p:cNvPr id="2" name="Title 1"/>
          <p:cNvSpPr>
            <a:spLocks noGrp="1"/>
          </p:cNvSpPr>
          <p:nvPr>
            <p:ph type="title"/>
          </p:nvPr>
        </p:nvSpPr>
        <p:spPr/>
        <p:txBody>
          <a:bodyPr/>
          <a:lstStyle/>
          <a:p>
            <a:r>
              <a:rPr lang="en-GB" dirty="0"/>
              <a:t>Solution Overview</a:t>
            </a:r>
            <a:br>
              <a:rPr lang="en-GB" dirty="0"/>
            </a:br>
            <a:endParaRPr lang="en-GB" dirty="0"/>
          </a:p>
        </p:txBody>
      </p:sp>
      <p:sp>
        <p:nvSpPr>
          <p:cNvPr id="4" name="Rectangle 3"/>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201830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427989" y="728065"/>
            <a:ext cx="4171359" cy="2847905"/>
          </a:xfrm>
          <a:prstGeom prst="rect">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a:t>Database Servers</a:t>
            </a:r>
            <a:endParaRPr lang="en-US" dirty="0"/>
          </a:p>
        </p:txBody>
      </p:sp>
      <p:sp>
        <p:nvSpPr>
          <p:cNvPr id="73" name="Oval 72"/>
          <p:cNvSpPr/>
          <p:nvPr/>
        </p:nvSpPr>
        <p:spPr>
          <a:xfrm>
            <a:off x="3927872" y="1397872"/>
            <a:ext cx="1152171" cy="1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 name="AutoShape 3"/>
          <p:cNvSpPr>
            <a:spLocks noChangeAspect="1" noChangeArrowheads="1" noTextEdit="1"/>
          </p:cNvSpPr>
          <p:nvPr/>
        </p:nvSpPr>
        <p:spPr bwMode="auto">
          <a:xfrm>
            <a:off x="2873727" y="1115471"/>
            <a:ext cx="3272039" cy="1786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800" dirty="0"/>
          </a:p>
        </p:txBody>
      </p:sp>
      <p:sp>
        <p:nvSpPr>
          <p:cNvPr id="5" name="Freeform 20"/>
          <p:cNvSpPr>
            <a:spLocks/>
          </p:cNvSpPr>
          <p:nvPr/>
        </p:nvSpPr>
        <p:spPr bwMode="auto">
          <a:xfrm>
            <a:off x="2673622" y="984063"/>
            <a:ext cx="929348" cy="248219"/>
          </a:xfrm>
          <a:custGeom>
            <a:avLst/>
            <a:gdLst>
              <a:gd name="T0" fmla="*/ 1419 w 1419"/>
              <a:gd name="T1" fmla="*/ 376 h 379"/>
              <a:gd name="T2" fmla="*/ 1043 w 1419"/>
              <a:gd name="T3" fmla="*/ 0 h 379"/>
              <a:gd name="T4" fmla="*/ 0 w 1419"/>
              <a:gd name="T5" fmla="*/ 0 h 379"/>
              <a:gd name="T6" fmla="*/ 0 w 1419"/>
              <a:gd name="T7" fmla="*/ 5 h 379"/>
              <a:gd name="T8" fmla="*/ 1041 w 1419"/>
              <a:gd name="T9" fmla="*/ 5 h 379"/>
              <a:gd name="T10" fmla="*/ 1415 w 1419"/>
              <a:gd name="T11" fmla="*/ 379 h 379"/>
              <a:gd name="T12" fmla="*/ 1419 w 1419"/>
              <a:gd name="T13" fmla="*/ 376 h 379"/>
              <a:gd name="T14" fmla="*/ 1419 w 1419"/>
              <a:gd name="T15" fmla="*/ 376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9" h="379">
                <a:moveTo>
                  <a:pt x="1419" y="376"/>
                </a:moveTo>
                <a:lnTo>
                  <a:pt x="1043" y="0"/>
                </a:lnTo>
                <a:lnTo>
                  <a:pt x="0" y="0"/>
                </a:lnTo>
                <a:lnTo>
                  <a:pt x="0" y="5"/>
                </a:lnTo>
                <a:lnTo>
                  <a:pt x="1041" y="5"/>
                </a:lnTo>
                <a:lnTo>
                  <a:pt x="1415" y="379"/>
                </a:lnTo>
                <a:lnTo>
                  <a:pt x="1419" y="376"/>
                </a:lnTo>
                <a:lnTo>
                  <a:pt x="1419" y="376"/>
                </a:lnTo>
                <a:close/>
              </a:path>
            </a:pathLst>
          </a:custGeom>
          <a:solidFill>
            <a:srgbClr val="5356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800" dirty="0"/>
          </a:p>
        </p:txBody>
      </p:sp>
      <p:sp>
        <p:nvSpPr>
          <p:cNvPr id="6" name="TextBox 5"/>
          <p:cNvSpPr txBox="1"/>
          <p:nvPr/>
        </p:nvSpPr>
        <p:spPr>
          <a:xfrm>
            <a:off x="2572260" y="987086"/>
            <a:ext cx="1003207" cy="196208"/>
          </a:xfrm>
          <a:prstGeom prst="rect">
            <a:avLst/>
          </a:prstGeom>
          <a:noFill/>
        </p:spPr>
        <p:txBody>
          <a:bodyPr wrap="square" lIns="68580" tIns="34290" rIns="68580" bIns="34290" rtlCol="0">
            <a:spAutoFit/>
          </a:bodyPr>
          <a:lstStyle/>
          <a:p>
            <a:r>
              <a:rPr lang="en-US" sz="800" dirty="0"/>
              <a:t>Load Balanced</a:t>
            </a:r>
          </a:p>
        </p:txBody>
      </p:sp>
      <p:sp>
        <p:nvSpPr>
          <p:cNvPr id="7" name="Freeform 19"/>
          <p:cNvSpPr>
            <a:spLocks/>
          </p:cNvSpPr>
          <p:nvPr/>
        </p:nvSpPr>
        <p:spPr bwMode="auto">
          <a:xfrm>
            <a:off x="5414279" y="984063"/>
            <a:ext cx="930003" cy="248219"/>
          </a:xfrm>
          <a:custGeom>
            <a:avLst/>
            <a:gdLst>
              <a:gd name="T0" fmla="*/ 5 w 1420"/>
              <a:gd name="T1" fmla="*/ 379 h 379"/>
              <a:gd name="T2" fmla="*/ 379 w 1420"/>
              <a:gd name="T3" fmla="*/ 5 h 379"/>
              <a:gd name="T4" fmla="*/ 1420 w 1420"/>
              <a:gd name="T5" fmla="*/ 5 h 379"/>
              <a:gd name="T6" fmla="*/ 1420 w 1420"/>
              <a:gd name="T7" fmla="*/ 0 h 379"/>
              <a:gd name="T8" fmla="*/ 377 w 1420"/>
              <a:gd name="T9" fmla="*/ 0 h 379"/>
              <a:gd name="T10" fmla="*/ 0 w 1420"/>
              <a:gd name="T11" fmla="*/ 376 h 379"/>
              <a:gd name="T12" fmla="*/ 5 w 1420"/>
              <a:gd name="T13" fmla="*/ 379 h 379"/>
              <a:gd name="T14" fmla="*/ 5 w 1420"/>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0" h="379">
                <a:moveTo>
                  <a:pt x="5" y="379"/>
                </a:moveTo>
                <a:lnTo>
                  <a:pt x="379" y="5"/>
                </a:lnTo>
                <a:lnTo>
                  <a:pt x="1420" y="5"/>
                </a:lnTo>
                <a:lnTo>
                  <a:pt x="1420" y="0"/>
                </a:lnTo>
                <a:lnTo>
                  <a:pt x="377" y="0"/>
                </a:lnTo>
                <a:lnTo>
                  <a:pt x="0" y="376"/>
                </a:lnTo>
                <a:lnTo>
                  <a:pt x="5" y="379"/>
                </a:lnTo>
                <a:lnTo>
                  <a:pt x="5" y="379"/>
                </a:lnTo>
                <a:close/>
              </a:path>
            </a:pathLst>
          </a:custGeom>
          <a:solidFill>
            <a:srgbClr val="5356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800" dirty="0"/>
          </a:p>
        </p:txBody>
      </p:sp>
      <p:sp>
        <p:nvSpPr>
          <p:cNvPr id="8" name="TextBox 7"/>
          <p:cNvSpPr txBox="1"/>
          <p:nvPr/>
        </p:nvSpPr>
        <p:spPr>
          <a:xfrm>
            <a:off x="5566335" y="992725"/>
            <a:ext cx="932081" cy="196208"/>
          </a:xfrm>
          <a:prstGeom prst="rect">
            <a:avLst/>
          </a:prstGeom>
          <a:noFill/>
        </p:spPr>
        <p:txBody>
          <a:bodyPr wrap="square" lIns="68580" tIns="34290" rIns="68580" bIns="34290" rtlCol="0">
            <a:spAutoFit/>
          </a:bodyPr>
          <a:lstStyle/>
          <a:p>
            <a:pPr algn="r"/>
            <a:r>
              <a:rPr lang="en-US" sz="800" dirty="0"/>
              <a:t>Data Replication</a:t>
            </a:r>
          </a:p>
        </p:txBody>
      </p:sp>
      <p:sp>
        <p:nvSpPr>
          <p:cNvPr id="9" name="Freeform 22"/>
          <p:cNvSpPr>
            <a:spLocks/>
          </p:cNvSpPr>
          <p:nvPr/>
        </p:nvSpPr>
        <p:spPr bwMode="auto">
          <a:xfrm>
            <a:off x="2569471" y="2785315"/>
            <a:ext cx="1033499" cy="248219"/>
          </a:xfrm>
          <a:custGeom>
            <a:avLst/>
            <a:gdLst>
              <a:gd name="T0" fmla="*/ 1415 w 1419"/>
              <a:gd name="T1" fmla="*/ 0 h 379"/>
              <a:gd name="T2" fmla="*/ 1041 w 1419"/>
              <a:gd name="T3" fmla="*/ 374 h 379"/>
              <a:gd name="T4" fmla="*/ 0 w 1419"/>
              <a:gd name="T5" fmla="*/ 374 h 379"/>
              <a:gd name="T6" fmla="*/ 0 w 1419"/>
              <a:gd name="T7" fmla="*/ 379 h 379"/>
              <a:gd name="T8" fmla="*/ 1043 w 1419"/>
              <a:gd name="T9" fmla="*/ 379 h 379"/>
              <a:gd name="T10" fmla="*/ 1419 w 1419"/>
              <a:gd name="T11" fmla="*/ 5 h 379"/>
              <a:gd name="T12" fmla="*/ 1415 w 1419"/>
              <a:gd name="T13" fmla="*/ 0 h 379"/>
              <a:gd name="T14" fmla="*/ 1415 w 1419"/>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9" h="379">
                <a:moveTo>
                  <a:pt x="1415" y="0"/>
                </a:moveTo>
                <a:lnTo>
                  <a:pt x="1041" y="374"/>
                </a:lnTo>
                <a:lnTo>
                  <a:pt x="0" y="374"/>
                </a:lnTo>
                <a:lnTo>
                  <a:pt x="0" y="379"/>
                </a:lnTo>
                <a:lnTo>
                  <a:pt x="1043" y="379"/>
                </a:lnTo>
                <a:lnTo>
                  <a:pt x="1419" y="5"/>
                </a:lnTo>
                <a:lnTo>
                  <a:pt x="1415" y="0"/>
                </a:lnTo>
                <a:lnTo>
                  <a:pt x="1415" y="0"/>
                </a:lnTo>
                <a:close/>
              </a:path>
            </a:pathLst>
          </a:custGeom>
          <a:solidFill>
            <a:srgbClr val="5356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800" dirty="0"/>
          </a:p>
        </p:txBody>
      </p:sp>
      <p:sp>
        <p:nvSpPr>
          <p:cNvPr id="10" name="TextBox 9"/>
          <p:cNvSpPr txBox="1"/>
          <p:nvPr/>
        </p:nvSpPr>
        <p:spPr>
          <a:xfrm>
            <a:off x="5634057" y="2834552"/>
            <a:ext cx="725005" cy="196208"/>
          </a:xfrm>
          <a:prstGeom prst="rect">
            <a:avLst/>
          </a:prstGeom>
          <a:noFill/>
        </p:spPr>
        <p:txBody>
          <a:bodyPr wrap="square" lIns="68580" tIns="34290" rIns="68580" bIns="34290" rtlCol="0">
            <a:spAutoFit/>
          </a:bodyPr>
          <a:lstStyle/>
          <a:p>
            <a:pPr algn="r"/>
            <a:r>
              <a:rPr lang="en-US" sz="800" dirty="0"/>
              <a:t>Encryption</a:t>
            </a:r>
          </a:p>
        </p:txBody>
      </p:sp>
      <p:sp>
        <p:nvSpPr>
          <p:cNvPr id="11" name="Freeform 21"/>
          <p:cNvSpPr>
            <a:spLocks/>
          </p:cNvSpPr>
          <p:nvPr/>
        </p:nvSpPr>
        <p:spPr bwMode="auto">
          <a:xfrm>
            <a:off x="5414279" y="2785315"/>
            <a:ext cx="930003" cy="248219"/>
          </a:xfrm>
          <a:custGeom>
            <a:avLst/>
            <a:gdLst>
              <a:gd name="T0" fmla="*/ 0 w 1420"/>
              <a:gd name="T1" fmla="*/ 5 h 379"/>
              <a:gd name="T2" fmla="*/ 377 w 1420"/>
              <a:gd name="T3" fmla="*/ 379 h 379"/>
              <a:gd name="T4" fmla="*/ 1420 w 1420"/>
              <a:gd name="T5" fmla="*/ 379 h 379"/>
              <a:gd name="T6" fmla="*/ 1420 w 1420"/>
              <a:gd name="T7" fmla="*/ 374 h 379"/>
              <a:gd name="T8" fmla="*/ 379 w 1420"/>
              <a:gd name="T9" fmla="*/ 374 h 379"/>
              <a:gd name="T10" fmla="*/ 5 w 1420"/>
              <a:gd name="T11" fmla="*/ 0 h 379"/>
              <a:gd name="T12" fmla="*/ 0 w 1420"/>
              <a:gd name="T13" fmla="*/ 5 h 379"/>
              <a:gd name="T14" fmla="*/ 0 w 1420"/>
              <a:gd name="T15" fmla="*/ 5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0" h="379">
                <a:moveTo>
                  <a:pt x="0" y="5"/>
                </a:moveTo>
                <a:lnTo>
                  <a:pt x="377" y="379"/>
                </a:lnTo>
                <a:lnTo>
                  <a:pt x="1420" y="379"/>
                </a:lnTo>
                <a:lnTo>
                  <a:pt x="1420" y="374"/>
                </a:lnTo>
                <a:lnTo>
                  <a:pt x="379" y="374"/>
                </a:lnTo>
                <a:lnTo>
                  <a:pt x="5" y="0"/>
                </a:lnTo>
                <a:lnTo>
                  <a:pt x="0" y="5"/>
                </a:lnTo>
                <a:lnTo>
                  <a:pt x="0" y="5"/>
                </a:lnTo>
                <a:close/>
              </a:path>
            </a:pathLst>
          </a:custGeom>
          <a:solidFill>
            <a:srgbClr val="5356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800" dirty="0"/>
          </a:p>
        </p:txBody>
      </p:sp>
      <p:sp>
        <p:nvSpPr>
          <p:cNvPr id="12" name="TextBox 11"/>
          <p:cNvSpPr txBox="1"/>
          <p:nvPr/>
        </p:nvSpPr>
        <p:spPr>
          <a:xfrm>
            <a:off x="2690653" y="2834890"/>
            <a:ext cx="651842" cy="196208"/>
          </a:xfrm>
          <a:prstGeom prst="rect">
            <a:avLst/>
          </a:prstGeom>
          <a:noFill/>
        </p:spPr>
        <p:txBody>
          <a:bodyPr wrap="square" lIns="68580" tIns="34290" rIns="68580" bIns="34290" rtlCol="0">
            <a:spAutoFit/>
          </a:bodyPr>
          <a:lstStyle/>
          <a:p>
            <a:r>
              <a:rPr lang="en-US" sz="800" dirty="0"/>
              <a:t>Firewall</a:t>
            </a:r>
          </a:p>
        </p:txBody>
      </p:sp>
      <p:sp>
        <p:nvSpPr>
          <p:cNvPr id="13" name="Freeform 18"/>
          <p:cNvSpPr>
            <a:spLocks noEditPoints="1"/>
          </p:cNvSpPr>
          <p:nvPr/>
        </p:nvSpPr>
        <p:spPr bwMode="auto">
          <a:xfrm>
            <a:off x="5254122" y="1820013"/>
            <a:ext cx="69422" cy="70078"/>
          </a:xfrm>
          <a:custGeom>
            <a:avLst/>
            <a:gdLst>
              <a:gd name="T0" fmla="*/ 6 w 45"/>
              <a:gd name="T1" fmla="*/ 39 h 45"/>
              <a:gd name="T2" fmla="*/ 0 w 45"/>
              <a:gd name="T3" fmla="*/ 23 h 45"/>
              <a:gd name="T4" fmla="*/ 6 w 45"/>
              <a:gd name="T5" fmla="*/ 6 h 45"/>
              <a:gd name="T6" fmla="*/ 23 w 45"/>
              <a:gd name="T7" fmla="*/ 0 h 45"/>
              <a:gd name="T8" fmla="*/ 39 w 45"/>
              <a:gd name="T9" fmla="*/ 6 h 45"/>
              <a:gd name="T10" fmla="*/ 45 w 45"/>
              <a:gd name="T11" fmla="*/ 23 h 45"/>
              <a:gd name="T12" fmla="*/ 39 w 45"/>
              <a:gd name="T13" fmla="*/ 39 h 45"/>
              <a:gd name="T14" fmla="*/ 23 w 45"/>
              <a:gd name="T15" fmla="*/ 45 h 45"/>
              <a:gd name="T16" fmla="*/ 6 w 45"/>
              <a:gd name="T17" fmla="*/ 39 h 45"/>
              <a:gd name="T18" fmla="*/ 23 w 45"/>
              <a:gd name="T19" fmla="*/ 4 h 45"/>
              <a:gd name="T20" fmla="*/ 4 w 45"/>
              <a:gd name="T21" fmla="*/ 23 h 45"/>
              <a:gd name="T22" fmla="*/ 23 w 45"/>
              <a:gd name="T23" fmla="*/ 41 h 45"/>
              <a:gd name="T24" fmla="*/ 41 w 45"/>
              <a:gd name="T25" fmla="*/ 23 h 45"/>
              <a:gd name="T26" fmla="*/ 23 w 45"/>
              <a:gd name="T27" fmla="*/ 4 h 45"/>
              <a:gd name="T28" fmla="*/ 14 w 45"/>
              <a:gd name="T29" fmla="*/ 8 h 45"/>
              <a:gd name="T30" fmla="*/ 23 w 45"/>
              <a:gd name="T31" fmla="*/ 8 h 45"/>
              <a:gd name="T32" fmla="*/ 31 w 45"/>
              <a:gd name="T33" fmla="*/ 11 h 45"/>
              <a:gd name="T34" fmla="*/ 33 w 45"/>
              <a:gd name="T35" fmla="*/ 17 h 45"/>
              <a:gd name="T36" fmla="*/ 28 w 45"/>
              <a:gd name="T37" fmla="*/ 25 h 45"/>
              <a:gd name="T38" fmla="*/ 29 w 45"/>
              <a:gd name="T39" fmla="*/ 28 h 45"/>
              <a:gd name="T40" fmla="*/ 34 w 45"/>
              <a:gd name="T41" fmla="*/ 38 h 45"/>
              <a:gd name="T42" fmla="*/ 29 w 45"/>
              <a:gd name="T43" fmla="*/ 38 h 45"/>
              <a:gd name="T44" fmla="*/ 25 w 45"/>
              <a:gd name="T45" fmla="*/ 28 h 45"/>
              <a:gd name="T46" fmla="*/ 21 w 45"/>
              <a:gd name="T47" fmla="*/ 26 h 45"/>
              <a:gd name="T48" fmla="*/ 18 w 45"/>
              <a:gd name="T49" fmla="*/ 26 h 45"/>
              <a:gd name="T50" fmla="*/ 18 w 45"/>
              <a:gd name="T51" fmla="*/ 38 h 45"/>
              <a:gd name="T52" fmla="*/ 14 w 45"/>
              <a:gd name="T53" fmla="*/ 38 h 45"/>
              <a:gd name="T54" fmla="*/ 14 w 45"/>
              <a:gd name="T55" fmla="*/ 8 h 45"/>
              <a:gd name="T56" fmla="*/ 18 w 45"/>
              <a:gd name="T57" fmla="*/ 22 h 45"/>
              <a:gd name="T58" fmla="*/ 23 w 45"/>
              <a:gd name="T59" fmla="*/ 22 h 45"/>
              <a:gd name="T60" fmla="*/ 28 w 45"/>
              <a:gd name="T61" fmla="*/ 17 h 45"/>
              <a:gd name="T62" fmla="*/ 23 w 45"/>
              <a:gd name="T63" fmla="*/ 11 h 45"/>
              <a:gd name="T64" fmla="*/ 18 w 45"/>
              <a:gd name="T65" fmla="*/ 11 h 45"/>
              <a:gd name="T66" fmla="*/ 18 w 45"/>
              <a:gd name="T6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45">
                <a:moveTo>
                  <a:pt x="6" y="39"/>
                </a:moveTo>
                <a:cubicBezTo>
                  <a:pt x="2" y="36"/>
                  <a:pt x="0" y="30"/>
                  <a:pt x="0" y="23"/>
                </a:cubicBezTo>
                <a:cubicBezTo>
                  <a:pt x="0" y="16"/>
                  <a:pt x="2" y="10"/>
                  <a:pt x="6" y="6"/>
                </a:cubicBezTo>
                <a:cubicBezTo>
                  <a:pt x="10" y="2"/>
                  <a:pt x="16" y="0"/>
                  <a:pt x="23" y="0"/>
                </a:cubicBezTo>
                <a:cubicBezTo>
                  <a:pt x="30" y="0"/>
                  <a:pt x="36" y="2"/>
                  <a:pt x="39" y="6"/>
                </a:cubicBezTo>
                <a:cubicBezTo>
                  <a:pt x="43" y="10"/>
                  <a:pt x="45" y="15"/>
                  <a:pt x="45" y="23"/>
                </a:cubicBezTo>
                <a:cubicBezTo>
                  <a:pt x="45" y="30"/>
                  <a:pt x="43" y="36"/>
                  <a:pt x="39" y="39"/>
                </a:cubicBezTo>
                <a:cubicBezTo>
                  <a:pt x="36" y="43"/>
                  <a:pt x="30" y="45"/>
                  <a:pt x="23" y="45"/>
                </a:cubicBezTo>
                <a:cubicBezTo>
                  <a:pt x="15" y="45"/>
                  <a:pt x="10" y="43"/>
                  <a:pt x="6" y="39"/>
                </a:cubicBezTo>
                <a:moveTo>
                  <a:pt x="23" y="4"/>
                </a:moveTo>
                <a:cubicBezTo>
                  <a:pt x="11" y="4"/>
                  <a:pt x="4" y="10"/>
                  <a:pt x="4" y="23"/>
                </a:cubicBezTo>
                <a:cubicBezTo>
                  <a:pt x="4" y="35"/>
                  <a:pt x="11" y="41"/>
                  <a:pt x="23" y="41"/>
                </a:cubicBezTo>
                <a:cubicBezTo>
                  <a:pt x="35" y="41"/>
                  <a:pt x="41" y="35"/>
                  <a:pt x="41" y="23"/>
                </a:cubicBezTo>
                <a:cubicBezTo>
                  <a:pt x="41" y="10"/>
                  <a:pt x="35" y="4"/>
                  <a:pt x="23" y="4"/>
                </a:cubicBezTo>
                <a:moveTo>
                  <a:pt x="14" y="8"/>
                </a:moveTo>
                <a:cubicBezTo>
                  <a:pt x="23" y="8"/>
                  <a:pt x="23" y="8"/>
                  <a:pt x="23" y="8"/>
                </a:cubicBezTo>
                <a:cubicBezTo>
                  <a:pt x="27" y="8"/>
                  <a:pt x="30" y="9"/>
                  <a:pt x="31" y="11"/>
                </a:cubicBezTo>
                <a:cubicBezTo>
                  <a:pt x="32" y="12"/>
                  <a:pt x="33" y="14"/>
                  <a:pt x="33" y="17"/>
                </a:cubicBezTo>
                <a:cubicBezTo>
                  <a:pt x="33" y="21"/>
                  <a:pt x="31" y="24"/>
                  <a:pt x="28" y="25"/>
                </a:cubicBezTo>
                <a:cubicBezTo>
                  <a:pt x="28" y="26"/>
                  <a:pt x="29" y="26"/>
                  <a:pt x="29" y="28"/>
                </a:cubicBezTo>
                <a:cubicBezTo>
                  <a:pt x="34" y="38"/>
                  <a:pt x="34" y="38"/>
                  <a:pt x="34" y="38"/>
                </a:cubicBezTo>
                <a:cubicBezTo>
                  <a:pt x="29" y="38"/>
                  <a:pt x="29" y="38"/>
                  <a:pt x="29" y="38"/>
                </a:cubicBezTo>
                <a:cubicBezTo>
                  <a:pt x="25" y="28"/>
                  <a:pt x="25" y="28"/>
                  <a:pt x="25" y="28"/>
                </a:cubicBezTo>
                <a:cubicBezTo>
                  <a:pt x="24" y="26"/>
                  <a:pt x="23" y="26"/>
                  <a:pt x="21" y="26"/>
                </a:cubicBezTo>
                <a:cubicBezTo>
                  <a:pt x="18" y="26"/>
                  <a:pt x="18" y="26"/>
                  <a:pt x="18" y="26"/>
                </a:cubicBezTo>
                <a:cubicBezTo>
                  <a:pt x="18" y="38"/>
                  <a:pt x="18" y="38"/>
                  <a:pt x="18" y="38"/>
                </a:cubicBezTo>
                <a:cubicBezTo>
                  <a:pt x="14" y="38"/>
                  <a:pt x="14" y="38"/>
                  <a:pt x="14" y="38"/>
                </a:cubicBezTo>
                <a:lnTo>
                  <a:pt x="14" y="8"/>
                </a:lnTo>
                <a:close/>
                <a:moveTo>
                  <a:pt x="18" y="22"/>
                </a:moveTo>
                <a:cubicBezTo>
                  <a:pt x="23" y="22"/>
                  <a:pt x="23" y="22"/>
                  <a:pt x="23" y="22"/>
                </a:cubicBezTo>
                <a:cubicBezTo>
                  <a:pt x="27" y="22"/>
                  <a:pt x="28" y="20"/>
                  <a:pt x="28" y="17"/>
                </a:cubicBezTo>
                <a:cubicBezTo>
                  <a:pt x="28" y="13"/>
                  <a:pt x="27" y="11"/>
                  <a:pt x="23" y="11"/>
                </a:cubicBezTo>
                <a:cubicBezTo>
                  <a:pt x="18" y="11"/>
                  <a:pt x="18" y="11"/>
                  <a:pt x="18" y="11"/>
                </a:cubicBezTo>
                <a:lnTo>
                  <a:pt x="18" y="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800" dirty="0"/>
          </a:p>
        </p:txBody>
      </p:sp>
      <p:sp>
        <p:nvSpPr>
          <p:cNvPr id="19" name="AutoShape 3"/>
          <p:cNvSpPr>
            <a:spLocks noChangeAspect="1" noChangeArrowheads="1" noTextEdit="1"/>
          </p:cNvSpPr>
          <p:nvPr/>
        </p:nvSpPr>
        <p:spPr bwMode="auto">
          <a:xfrm>
            <a:off x="3454607" y="941211"/>
            <a:ext cx="2067338" cy="207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800"/>
          </a:p>
        </p:txBody>
      </p:sp>
      <p:sp>
        <p:nvSpPr>
          <p:cNvPr id="20" name="Freeform 5"/>
          <p:cNvSpPr>
            <a:spLocks/>
          </p:cNvSpPr>
          <p:nvPr/>
        </p:nvSpPr>
        <p:spPr bwMode="auto">
          <a:xfrm>
            <a:off x="4322643" y="1970278"/>
            <a:ext cx="1200835" cy="1039037"/>
          </a:xfrm>
          <a:custGeom>
            <a:avLst/>
            <a:gdLst>
              <a:gd name="T0" fmla="*/ 534 w 678"/>
              <a:gd name="T1" fmla="*/ 126 h 587"/>
              <a:gd name="T2" fmla="*/ 407 w 678"/>
              <a:gd name="T3" fmla="*/ 5 h 587"/>
              <a:gd name="T4" fmla="*/ 144 w 678"/>
              <a:gd name="T5" fmla="*/ 314 h 587"/>
              <a:gd name="T6" fmla="*/ 122 w 678"/>
              <a:gd name="T7" fmla="*/ 317 h 587"/>
              <a:gd name="T8" fmla="*/ 0 w 678"/>
              <a:gd name="T9" fmla="*/ 445 h 587"/>
              <a:gd name="T10" fmla="*/ 124 w 678"/>
              <a:gd name="T11" fmla="*/ 587 h 587"/>
              <a:gd name="T12" fmla="*/ 188 w 678"/>
              <a:gd name="T13" fmla="*/ 580 h 587"/>
              <a:gd name="T14" fmla="*/ 405 w 678"/>
              <a:gd name="T15" fmla="*/ 498 h 587"/>
              <a:gd name="T16" fmla="*/ 567 w 678"/>
              <a:gd name="T17" fmla="*/ 345 h 587"/>
              <a:gd name="T18" fmla="*/ 661 w 678"/>
              <a:gd name="T19" fmla="*/ 141 h 587"/>
              <a:gd name="T20" fmla="*/ 677 w 678"/>
              <a:gd name="T21" fmla="*/ 0 h 587"/>
              <a:gd name="T22" fmla="*/ 534 w 678"/>
              <a:gd name="T23" fmla="*/ 12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8" h="587">
                <a:moveTo>
                  <a:pt x="534" y="126"/>
                </a:moveTo>
                <a:cubicBezTo>
                  <a:pt x="407" y="5"/>
                  <a:pt x="407" y="5"/>
                  <a:pt x="407" y="5"/>
                </a:cubicBezTo>
                <a:cubicBezTo>
                  <a:pt x="407" y="156"/>
                  <a:pt x="297" y="289"/>
                  <a:pt x="144" y="314"/>
                </a:cubicBezTo>
                <a:cubicBezTo>
                  <a:pt x="137" y="315"/>
                  <a:pt x="130" y="316"/>
                  <a:pt x="122" y="317"/>
                </a:cubicBezTo>
                <a:cubicBezTo>
                  <a:pt x="0" y="445"/>
                  <a:pt x="0" y="445"/>
                  <a:pt x="0" y="445"/>
                </a:cubicBezTo>
                <a:cubicBezTo>
                  <a:pt x="124" y="587"/>
                  <a:pt x="124" y="587"/>
                  <a:pt x="124" y="587"/>
                </a:cubicBezTo>
                <a:cubicBezTo>
                  <a:pt x="145" y="586"/>
                  <a:pt x="166" y="584"/>
                  <a:pt x="188" y="580"/>
                </a:cubicBezTo>
                <a:cubicBezTo>
                  <a:pt x="265" y="568"/>
                  <a:pt x="338" y="540"/>
                  <a:pt x="405" y="498"/>
                </a:cubicBezTo>
                <a:cubicBezTo>
                  <a:pt x="468" y="458"/>
                  <a:pt x="523" y="406"/>
                  <a:pt x="567" y="345"/>
                </a:cubicBezTo>
                <a:cubicBezTo>
                  <a:pt x="612" y="283"/>
                  <a:pt x="643" y="215"/>
                  <a:pt x="661" y="141"/>
                </a:cubicBezTo>
                <a:cubicBezTo>
                  <a:pt x="672" y="95"/>
                  <a:pt x="678" y="48"/>
                  <a:pt x="677" y="0"/>
                </a:cubicBezTo>
                <a:cubicBezTo>
                  <a:pt x="534" y="126"/>
                  <a:pt x="534" y="126"/>
                  <a:pt x="534" y="126"/>
                </a:cubicBezTo>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800"/>
          </a:p>
        </p:txBody>
      </p:sp>
      <p:sp>
        <p:nvSpPr>
          <p:cNvPr id="21" name="Freeform 6"/>
          <p:cNvSpPr>
            <a:spLocks/>
          </p:cNvSpPr>
          <p:nvPr/>
        </p:nvSpPr>
        <p:spPr bwMode="auto">
          <a:xfrm>
            <a:off x="3450773" y="942745"/>
            <a:ext cx="1201602" cy="1039803"/>
          </a:xfrm>
          <a:custGeom>
            <a:avLst/>
            <a:gdLst>
              <a:gd name="T0" fmla="*/ 271 w 678"/>
              <a:gd name="T1" fmla="*/ 583 h 587"/>
              <a:gd name="T2" fmla="*/ 534 w 678"/>
              <a:gd name="T3" fmla="*/ 274 h 587"/>
              <a:gd name="T4" fmla="*/ 556 w 678"/>
              <a:gd name="T5" fmla="*/ 271 h 587"/>
              <a:gd name="T6" fmla="*/ 678 w 678"/>
              <a:gd name="T7" fmla="*/ 142 h 587"/>
              <a:gd name="T8" fmla="*/ 554 w 678"/>
              <a:gd name="T9" fmla="*/ 0 h 587"/>
              <a:gd name="T10" fmla="*/ 490 w 678"/>
              <a:gd name="T11" fmla="*/ 7 h 587"/>
              <a:gd name="T12" fmla="*/ 273 w 678"/>
              <a:gd name="T13" fmla="*/ 90 h 587"/>
              <a:gd name="T14" fmla="*/ 110 w 678"/>
              <a:gd name="T15" fmla="*/ 243 h 587"/>
              <a:gd name="T16" fmla="*/ 17 w 678"/>
              <a:gd name="T17" fmla="*/ 447 h 587"/>
              <a:gd name="T18" fmla="*/ 1 w 678"/>
              <a:gd name="T19" fmla="*/ 587 h 587"/>
              <a:gd name="T20" fmla="*/ 144 w 678"/>
              <a:gd name="T21" fmla="*/ 462 h 587"/>
              <a:gd name="T22" fmla="*/ 271 w 678"/>
              <a:gd name="T23" fmla="*/ 58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8" h="587">
                <a:moveTo>
                  <a:pt x="271" y="583"/>
                </a:moveTo>
                <a:cubicBezTo>
                  <a:pt x="271" y="432"/>
                  <a:pt x="381" y="299"/>
                  <a:pt x="534" y="274"/>
                </a:cubicBezTo>
                <a:cubicBezTo>
                  <a:pt x="541" y="273"/>
                  <a:pt x="548" y="272"/>
                  <a:pt x="556" y="271"/>
                </a:cubicBezTo>
                <a:cubicBezTo>
                  <a:pt x="678" y="142"/>
                  <a:pt x="678" y="142"/>
                  <a:pt x="678" y="142"/>
                </a:cubicBezTo>
                <a:cubicBezTo>
                  <a:pt x="554" y="0"/>
                  <a:pt x="554" y="0"/>
                  <a:pt x="554" y="0"/>
                </a:cubicBezTo>
                <a:cubicBezTo>
                  <a:pt x="533" y="2"/>
                  <a:pt x="512" y="4"/>
                  <a:pt x="490" y="7"/>
                </a:cubicBezTo>
                <a:cubicBezTo>
                  <a:pt x="413" y="20"/>
                  <a:pt x="340" y="48"/>
                  <a:pt x="273" y="90"/>
                </a:cubicBezTo>
                <a:cubicBezTo>
                  <a:pt x="210" y="130"/>
                  <a:pt x="155" y="181"/>
                  <a:pt x="110" y="243"/>
                </a:cubicBezTo>
                <a:cubicBezTo>
                  <a:pt x="66" y="305"/>
                  <a:pt x="35" y="373"/>
                  <a:pt x="17" y="447"/>
                </a:cubicBezTo>
                <a:cubicBezTo>
                  <a:pt x="6" y="493"/>
                  <a:pt x="0" y="540"/>
                  <a:pt x="1" y="587"/>
                </a:cubicBezTo>
                <a:cubicBezTo>
                  <a:pt x="144" y="462"/>
                  <a:pt x="144" y="462"/>
                  <a:pt x="144" y="462"/>
                </a:cubicBezTo>
                <a:cubicBezTo>
                  <a:pt x="271" y="583"/>
                  <a:pt x="271" y="583"/>
                  <a:pt x="271" y="583"/>
                </a:cubicBezTo>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800"/>
          </a:p>
        </p:txBody>
      </p:sp>
      <p:sp>
        <p:nvSpPr>
          <p:cNvPr id="22" name="Freeform 7"/>
          <p:cNvSpPr>
            <a:spLocks/>
          </p:cNvSpPr>
          <p:nvPr/>
        </p:nvSpPr>
        <p:spPr bwMode="auto">
          <a:xfrm>
            <a:off x="4480607" y="941211"/>
            <a:ext cx="1039803" cy="1200835"/>
          </a:xfrm>
          <a:custGeom>
            <a:avLst/>
            <a:gdLst>
              <a:gd name="T0" fmla="*/ 5 w 587"/>
              <a:gd name="T1" fmla="*/ 271 h 678"/>
              <a:gd name="T2" fmla="*/ 314 w 587"/>
              <a:gd name="T3" fmla="*/ 534 h 678"/>
              <a:gd name="T4" fmla="*/ 317 w 587"/>
              <a:gd name="T5" fmla="*/ 555 h 678"/>
              <a:gd name="T6" fmla="*/ 446 w 587"/>
              <a:gd name="T7" fmla="*/ 678 h 678"/>
              <a:gd name="T8" fmla="*/ 587 w 587"/>
              <a:gd name="T9" fmla="*/ 554 h 678"/>
              <a:gd name="T10" fmla="*/ 580 w 587"/>
              <a:gd name="T11" fmla="*/ 490 h 678"/>
              <a:gd name="T12" fmla="*/ 498 w 587"/>
              <a:gd name="T13" fmla="*/ 273 h 678"/>
              <a:gd name="T14" fmla="*/ 345 w 587"/>
              <a:gd name="T15" fmla="*/ 110 h 678"/>
              <a:gd name="T16" fmla="*/ 141 w 587"/>
              <a:gd name="T17" fmla="*/ 17 h 678"/>
              <a:gd name="T18" fmla="*/ 0 w 587"/>
              <a:gd name="T19" fmla="*/ 1 h 678"/>
              <a:gd name="T20" fmla="*/ 126 w 587"/>
              <a:gd name="T21" fmla="*/ 144 h 678"/>
              <a:gd name="T22" fmla="*/ 5 w 587"/>
              <a:gd name="T23" fmla="*/ 271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7" h="678">
                <a:moveTo>
                  <a:pt x="5" y="271"/>
                </a:moveTo>
                <a:cubicBezTo>
                  <a:pt x="156" y="271"/>
                  <a:pt x="289" y="381"/>
                  <a:pt x="314" y="534"/>
                </a:cubicBezTo>
                <a:cubicBezTo>
                  <a:pt x="315" y="541"/>
                  <a:pt x="316" y="548"/>
                  <a:pt x="317" y="555"/>
                </a:cubicBezTo>
                <a:cubicBezTo>
                  <a:pt x="446" y="678"/>
                  <a:pt x="446" y="678"/>
                  <a:pt x="446" y="678"/>
                </a:cubicBezTo>
                <a:cubicBezTo>
                  <a:pt x="587" y="554"/>
                  <a:pt x="587" y="554"/>
                  <a:pt x="587" y="554"/>
                </a:cubicBezTo>
                <a:cubicBezTo>
                  <a:pt x="586" y="533"/>
                  <a:pt x="584" y="511"/>
                  <a:pt x="580" y="490"/>
                </a:cubicBezTo>
                <a:cubicBezTo>
                  <a:pt x="568" y="413"/>
                  <a:pt x="540" y="340"/>
                  <a:pt x="498" y="273"/>
                </a:cubicBezTo>
                <a:cubicBezTo>
                  <a:pt x="458" y="209"/>
                  <a:pt x="406" y="155"/>
                  <a:pt x="345" y="110"/>
                </a:cubicBezTo>
                <a:cubicBezTo>
                  <a:pt x="283" y="66"/>
                  <a:pt x="215" y="35"/>
                  <a:pt x="141" y="17"/>
                </a:cubicBezTo>
                <a:cubicBezTo>
                  <a:pt x="95" y="6"/>
                  <a:pt x="48" y="0"/>
                  <a:pt x="0" y="1"/>
                </a:cubicBezTo>
                <a:cubicBezTo>
                  <a:pt x="126" y="144"/>
                  <a:pt x="126" y="144"/>
                  <a:pt x="126" y="144"/>
                </a:cubicBezTo>
                <a:cubicBezTo>
                  <a:pt x="5" y="271"/>
                  <a:pt x="5" y="271"/>
                  <a:pt x="5" y="271"/>
                </a:cubicBezTo>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800"/>
          </a:p>
        </p:txBody>
      </p:sp>
      <p:sp>
        <p:nvSpPr>
          <p:cNvPr id="23" name="Freeform 8"/>
          <p:cNvSpPr>
            <a:spLocks/>
          </p:cNvSpPr>
          <p:nvPr/>
        </p:nvSpPr>
        <p:spPr bwMode="auto">
          <a:xfrm>
            <a:off x="3454608" y="1812314"/>
            <a:ext cx="1038269" cy="1199301"/>
          </a:xfrm>
          <a:custGeom>
            <a:avLst/>
            <a:gdLst>
              <a:gd name="T0" fmla="*/ 582 w 586"/>
              <a:gd name="T1" fmla="*/ 407 h 677"/>
              <a:gd name="T2" fmla="*/ 273 w 586"/>
              <a:gd name="T3" fmla="*/ 144 h 677"/>
              <a:gd name="T4" fmla="*/ 270 w 586"/>
              <a:gd name="T5" fmla="*/ 122 h 677"/>
              <a:gd name="T6" fmla="*/ 141 w 586"/>
              <a:gd name="T7" fmla="*/ 0 h 677"/>
              <a:gd name="T8" fmla="*/ 0 w 586"/>
              <a:gd name="T9" fmla="*/ 124 h 677"/>
              <a:gd name="T10" fmla="*/ 6 w 586"/>
              <a:gd name="T11" fmla="*/ 187 h 677"/>
              <a:gd name="T12" fmla="*/ 89 w 586"/>
              <a:gd name="T13" fmla="*/ 404 h 677"/>
              <a:gd name="T14" fmla="*/ 242 w 586"/>
              <a:gd name="T15" fmla="*/ 567 h 677"/>
              <a:gd name="T16" fmla="*/ 446 w 586"/>
              <a:gd name="T17" fmla="*/ 661 h 677"/>
              <a:gd name="T18" fmla="*/ 586 w 586"/>
              <a:gd name="T19" fmla="*/ 677 h 677"/>
              <a:gd name="T20" fmla="*/ 461 w 586"/>
              <a:gd name="T21" fmla="*/ 534 h 677"/>
              <a:gd name="T22" fmla="*/ 582 w 586"/>
              <a:gd name="T23" fmla="*/ 40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77">
                <a:moveTo>
                  <a:pt x="582" y="407"/>
                </a:moveTo>
                <a:cubicBezTo>
                  <a:pt x="431" y="406"/>
                  <a:pt x="298" y="297"/>
                  <a:pt x="273" y="144"/>
                </a:cubicBezTo>
                <a:cubicBezTo>
                  <a:pt x="272" y="137"/>
                  <a:pt x="271" y="129"/>
                  <a:pt x="270" y="122"/>
                </a:cubicBezTo>
                <a:cubicBezTo>
                  <a:pt x="141" y="0"/>
                  <a:pt x="141" y="0"/>
                  <a:pt x="141" y="0"/>
                </a:cubicBezTo>
                <a:cubicBezTo>
                  <a:pt x="0" y="124"/>
                  <a:pt x="0" y="124"/>
                  <a:pt x="0" y="124"/>
                </a:cubicBezTo>
                <a:cubicBezTo>
                  <a:pt x="1" y="145"/>
                  <a:pt x="3" y="166"/>
                  <a:pt x="6" y="187"/>
                </a:cubicBezTo>
                <a:cubicBezTo>
                  <a:pt x="19" y="265"/>
                  <a:pt x="47" y="338"/>
                  <a:pt x="89" y="404"/>
                </a:cubicBezTo>
                <a:cubicBezTo>
                  <a:pt x="129" y="468"/>
                  <a:pt x="181" y="523"/>
                  <a:pt x="242" y="567"/>
                </a:cubicBezTo>
                <a:cubicBezTo>
                  <a:pt x="304" y="612"/>
                  <a:pt x="372" y="643"/>
                  <a:pt x="446" y="661"/>
                </a:cubicBezTo>
                <a:cubicBezTo>
                  <a:pt x="492" y="672"/>
                  <a:pt x="539" y="677"/>
                  <a:pt x="586" y="677"/>
                </a:cubicBezTo>
                <a:cubicBezTo>
                  <a:pt x="461" y="534"/>
                  <a:pt x="461" y="534"/>
                  <a:pt x="461" y="534"/>
                </a:cubicBezTo>
                <a:cubicBezTo>
                  <a:pt x="582" y="407"/>
                  <a:pt x="582" y="407"/>
                  <a:pt x="582" y="407"/>
                </a:cubicBezTo>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800"/>
          </a:p>
        </p:txBody>
      </p:sp>
      <p:sp>
        <p:nvSpPr>
          <p:cNvPr id="32" name="Freeform 6"/>
          <p:cNvSpPr>
            <a:spLocks/>
          </p:cNvSpPr>
          <p:nvPr/>
        </p:nvSpPr>
        <p:spPr bwMode="auto">
          <a:xfrm>
            <a:off x="3449652" y="937277"/>
            <a:ext cx="1201602" cy="1039803"/>
          </a:xfrm>
          <a:custGeom>
            <a:avLst/>
            <a:gdLst>
              <a:gd name="T0" fmla="*/ 271 w 678"/>
              <a:gd name="T1" fmla="*/ 583 h 587"/>
              <a:gd name="T2" fmla="*/ 534 w 678"/>
              <a:gd name="T3" fmla="*/ 274 h 587"/>
              <a:gd name="T4" fmla="*/ 556 w 678"/>
              <a:gd name="T5" fmla="*/ 271 h 587"/>
              <a:gd name="T6" fmla="*/ 678 w 678"/>
              <a:gd name="T7" fmla="*/ 142 h 587"/>
              <a:gd name="T8" fmla="*/ 554 w 678"/>
              <a:gd name="T9" fmla="*/ 0 h 587"/>
              <a:gd name="T10" fmla="*/ 490 w 678"/>
              <a:gd name="T11" fmla="*/ 7 h 587"/>
              <a:gd name="T12" fmla="*/ 273 w 678"/>
              <a:gd name="T13" fmla="*/ 90 h 587"/>
              <a:gd name="T14" fmla="*/ 110 w 678"/>
              <a:gd name="T15" fmla="*/ 243 h 587"/>
              <a:gd name="T16" fmla="*/ 17 w 678"/>
              <a:gd name="T17" fmla="*/ 447 h 587"/>
              <a:gd name="T18" fmla="*/ 1 w 678"/>
              <a:gd name="T19" fmla="*/ 587 h 587"/>
              <a:gd name="T20" fmla="*/ 144 w 678"/>
              <a:gd name="T21" fmla="*/ 462 h 587"/>
              <a:gd name="T22" fmla="*/ 271 w 678"/>
              <a:gd name="T23" fmla="*/ 58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8" h="587">
                <a:moveTo>
                  <a:pt x="271" y="583"/>
                </a:moveTo>
                <a:cubicBezTo>
                  <a:pt x="271" y="432"/>
                  <a:pt x="381" y="299"/>
                  <a:pt x="534" y="274"/>
                </a:cubicBezTo>
                <a:cubicBezTo>
                  <a:pt x="541" y="273"/>
                  <a:pt x="548" y="272"/>
                  <a:pt x="556" y="271"/>
                </a:cubicBezTo>
                <a:cubicBezTo>
                  <a:pt x="678" y="142"/>
                  <a:pt x="678" y="142"/>
                  <a:pt x="678" y="142"/>
                </a:cubicBezTo>
                <a:cubicBezTo>
                  <a:pt x="554" y="0"/>
                  <a:pt x="554" y="0"/>
                  <a:pt x="554" y="0"/>
                </a:cubicBezTo>
                <a:cubicBezTo>
                  <a:pt x="533" y="2"/>
                  <a:pt x="512" y="4"/>
                  <a:pt x="490" y="7"/>
                </a:cubicBezTo>
                <a:cubicBezTo>
                  <a:pt x="413" y="20"/>
                  <a:pt x="340" y="48"/>
                  <a:pt x="273" y="90"/>
                </a:cubicBezTo>
                <a:cubicBezTo>
                  <a:pt x="210" y="130"/>
                  <a:pt x="155" y="181"/>
                  <a:pt x="110" y="243"/>
                </a:cubicBezTo>
                <a:cubicBezTo>
                  <a:pt x="66" y="305"/>
                  <a:pt x="35" y="373"/>
                  <a:pt x="17" y="447"/>
                </a:cubicBezTo>
                <a:cubicBezTo>
                  <a:pt x="6" y="493"/>
                  <a:pt x="0" y="540"/>
                  <a:pt x="1" y="587"/>
                </a:cubicBezTo>
                <a:cubicBezTo>
                  <a:pt x="144" y="462"/>
                  <a:pt x="144" y="462"/>
                  <a:pt x="144" y="462"/>
                </a:cubicBezTo>
                <a:cubicBezTo>
                  <a:pt x="271" y="583"/>
                  <a:pt x="271" y="583"/>
                  <a:pt x="271" y="583"/>
                </a:cubicBezTo>
              </a:path>
            </a:pathLst>
          </a:custGeom>
          <a:solidFill>
            <a:srgbClr val="7C459B"/>
          </a:solidFill>
          <a:ln>
            <a:noFill/>
          </a:ln>
        </p:spPr>
        <p:txBody>
          <a:bodyPr vert="horz" wrap="square" lIns="68580" tIns="34290" rIns="68580" bIns="34290" numCol="1" anchor="t" anchorCtr="0" compatLnSpc="1">
            <a:prstTxWarp prst="textNoShape">
              <a:avLst/>
            </a:prstTxWarp>
          </a:bodyPr>
          <a:lstStyle/>
          <a:p>
            <a:endParaRPr lang="en-US" sz="800"/>
          </a:p>
        </p:txBody>
      </p:sp>
      <p:sp>
        <p:nvSpPr>
          <p:cNvPr id="33" name="Freeform 7"/>
          <p:cNvSpPr>
            <a:spLocks/>
          </p:cNvSpPr>
          <p:nvPr/>
        </p:nvSpPr>
        <p:spPr bwMode="auto">
          <a:xfrm>
            <a:off x="4484442" y="934528"/>
            <a:ext cx="1039803" cy="1200835"/>
          </a:xfrm>
          <a:custGeom>
            <a:avLst/>
            <a:gdLst>
              <a:gd name="T0" fmla="*/ 5 w 587"/>
              <a:gd name="T1" fmla="*/ 271 h 678"/>
              <a:gd name="T2" fmla="*/ 314 w 587"/>
              <a:gd name="T3" fmla="*/ 534 h 678"/>
              <a:gd name="T4" fmla="*/ 317 w 587"/>
              <a:gd name="T5" fmla="*/ 555 h 678"/>
              <a:gd name="T6" fmla="*/ 446 w 587"/>
              <a:gd name="T7" fmla="*/ 678 h 678"/>
              <a:gd name="T8" fmla="*/ 587 w 587"/>
              <a:gd name="T9" fmla="*/ 554 h 678"/>
              <a:gd name="T10" fmla="*/ 580 w 587"/>
              <a:gd name="T11" fmla="*/ 490 h 678"/>
              <a:gd name="T12" fmla="*/ 498 w 587"/>
              <a:gd name="T13" fmla="*/ 273 h 678"/>
              <a:gd name="T14" fmla="*/ 345 w 587"/>
              <a:gd name="T15" fmla="*/ 110 h 678"/>
              <a:gd name="T16" fmla="*/ 141 w 587"/>
              <a:gd name="T17" fmla="*/ 17 h 678"/>
              <a:gd name="T18" fmla="*/ 0 w 587"/>
              <a:gd name="T19" fmla="*/ 1 h 678"/>
              <a:gd name="T20" fmla="*/ 126 w 587"/>
              <a:gd name="T21" fmla="*/ 144 h 678"/>
              <a:gd name="T22" fmla="*/ 5 w 587"/>
              <a:gd name="T23" fmla="*/ 271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7" h="678">
                <a:moveTo>
                  <a:pt x="5" y="271"/>
                </a:moveTo>
                <a:cubicBezTo>
                  <a:pt x="156" y="271"/>
                  <a:pt x="289" y="381"/>
                  <a:pt x="314" y="534"/>
                </a:cubicBezTo>
                <a:cubicBezTo>
                  <a:pt x="315" y="541"/>
                  <a:pt x="316" y="548"/>
                  <a:pt x="317" y="555"/>
                </a:cubicBezTo>
                <a:cubicBezTo>
                  <a:pt x="446" y="678"/>
                  <a:pt x="446" y="678"/>
                  <a:pt x="446" y="678"/>
                </a:cubicBezTo>
                <a:cubicBezTo>
                  <a:pt x="587" y="554"/>
                  <a:pt x="587" y="554"/>
                  <a:pt x="587" y="554"/>
                </a:cubicBezTo>
                <a:cubicBezTo>
                  <a:pt x="586" y="533"/>
                  <a:pt x="584" y="511"/>
                  <a:pt x="580" y="490"/>
                </a:cubicBezTo>
                <a:cubicBezTo>
                  <a:pt x="568" y="413"/>
                  <a:pt x="540" y="340"/>
                  <a:pt x="498" y="273"/>
                </a:cubicBezTo>
                <a:cubicBezTo>
                  <a:pt x="458" y="209"/>
                  <a:pt x="406" y="155"/>
                  <a:pt x="345" y="110"/>
                </a:cubicBezTo>
                <a:cubicBezTo>
                  <a:pt x="283" y="66"/>
                  <a:pt x="215" y="35"/>
                  <a:pt x="141" y="17"/>
                </a:cubicBezTo>
                <a:cubicBezTo>
                  <a:pt x="95" y="6"/>
                  <a:pt x="48" y="0"/>
                  <a:pt x="0" y="1"/>
                </a:cubicBezTo>
                <a:cubicBezTo>
                  <a:pt x="126" y="144"/>
                  <a:pt x="126" y="144"/>
                  <a:pt x="126" y="144"/>
                </a:cubicBezTo>
                <a:cubicBezTo>
                  <a:pt x="5" y="271"/>
                  <a:pt x="5" y="271"/>
                  <a:pt x="5" y="271"/>
                </a:cubicBezTo>
              </a:path>
            </a:pathLst>
          </a:custGeom>
          <a:solidFill>
            <a:srgbClr val="6E993F"/>
          </a:solidFill>
          <a:ln>
            <a:noFill/>
          </a:ln>
        </p:spPr>
        <p:txBody>
          <a:bodyPr vert="horz" wrap="square" lIns="68580" tIns="34290" rIns="68580" bIns="34290" numCol="1" anchor="t" anchorCtr="0" compatLnSpc="1">
            <a:prstTxWarp prst="textNoShape">
              <a:avLst/>
            </a:prstTxWarp>
          </a:bodyPr>
          <a:lstStyle/>
          <a:p>
            <a:endParaRPr lang="en-US" sz="800"/>
          </a:p>
        </p:txBody>
      </p:sp>
      <p:sp>
        <p:nvSpPr>
          <p:cNvPr id="34" name="Freeform 5"/>
          <p:cNvSpPr>
            <a:spLocks/>
          </p:cNvSpPr>
          <p:nvPr/>
        </p:nvSpPr>
        <p:spPr bwMode="auto">
          <a:xfrm>
            <a:off x="4323179" y="1968976"/>
            <a:ext cx="1200835" cy="1039037"/>
          </a:xfrm>
          <a:custGeom>
            <a:avLst/>
            <a:gdLst>
              <a:gd name="T0" fmla="*/ 534 w 678"/>
              <a:gd name="T1" fmla="*/ 126 h 587"/>
              <a:gd name="T2" fmla="*/ 407 w 678"/>
              <a:gd name="T3" fmla="*/ 5 h 587"/>
              <a:gd name="T4" fmla="*/ 144 w 678"/>
              <a:gd name="T5" fmla="*/ 314 h 587"/>
              <a:gd name="T6" fmla="*/ 122 w 678"/>
              <a:gd name="T7" fmla="*/ 317 h 587"/>
              <a:gd name="T8" fmla="*/ 0 w 678"/>
              <a:gd name="T9" fmla="*/ 445 h 587"/>
              <a:gd name="T10" fmla="*/ 124 w 678"/>
              <a:gd name="T11" fmla="*/ 587 h 587"/>
              <a:gd name="T12" fmla="*/ 188 w 678"/>
              <a:gd name="T13" fmla="*/ 580 h 587"/>
              <a:gd name="T14" fmla="*/ 405 w 678"/>
              <a:gd name="T15" fmla="*/ 498 h 587"/>
              <a:gd name="T16" fmla="*/ 567 w 678"/>
              <a:gd name="T17" fmla="*/ 345 h 587"/>
              <a:gd name="T18" fmla="*/ 661 w 678"/>
              <a:gd name="T19" fmla="*/ 141 h 587"/>
              <a:gd name="T20" fmla="*/ 677 w 678"/>
              <a:gd name="T21" fmla="*/ 0 h 587"/>
              <a:gd name="T22" fmla="*/ 534 w 678"/>
              <a:gd name="T23" fmla="*/ 12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8" h="587">
                <a:moveTo>
                  <a:pt x="534" y="126"/>
                </a:moveTo>
                <a:cubicBezTo>
                  <a:pt x="407" y="5"/>
                  <a:pt x="407" y="5"/>
                  <a:pt x="407" y="5"/>
                </a:cubicBezTo>
                <a:cubicBezTo>
                  <a:pt x="407" y="156"/>
                  <a:pt x="297" y="289"/>
                  <a:pt x="144" y="314"/>
                </a:cubicBezTo>
                <a:cubicBezTo>
                  <a:pt x="137" y="315"/>
                  <a:pt x="130" y="316"/>
                  <a:pt x="122" y="317"/>
                </a:cubicBezTo>
                <a:cubicBezTo>
                  <a:pt x="0" y="445"/>
                  <a:pt x="0" y="445"/>
                  <a:pt x="0" y="445"/>
                </a:cubicBezTo>
                <a:cubicBezTo>
                  <a:pt x="124" y="587"/>
                  <a:pt x="124" y="587"/>
                  <a:pt x="124" y="587"/>
                </a:cubicBezTo>
                <a:cubicBezTo>
                  <a:pt x="145" y="586"/>
                  <a:pt x="166" y="584"/>
                  <a:pt x="188" y="580"/>
                </a:cubicBezTo>
                <a:cubicBezTo>
                  <a:pt x="265" y="568"/>
                  <a:pt x="338" y="540"/>
                  <a:pt x="405" y="498"/>
                </a:cubicBezTo>
                <a:cubicBezTo>
                  <a:pt x="468" y="458"/>
                  <a:pt x="523" y="406"/>
                  <a:pt x="567" y="345"/>
                </a:cubicBezTo>
                <a:cubicBezTo>
                  <a:pt x="612" y="283"/>
                  <a:pt x="643" y="215"/>
                  <a:pt x="661" y="141"/>
                </a:cubicBezTo>
                <a:cubicBezTo>
                  <a:pt x="672" y="95"/>
                  <a:pt x="678" y="48"/>
                  <a:pt x="677" y="0"/>
                </a:cubicBezTo>
                <a:cubicBezTo>
                  <a:pt x="534" y="126"/>
                  <a:pt x="534" y="126"/>
                  <a:pt x="534" y="126"/>
                </a:cubicBezTo>
              </a:path>
            </a:pathLst>
          </a:custGeom>
          <a:solidFill>
            <a:srgbClr val="F47425"/>
          </a:solidFill>
          <a:ln>
            <a:noFill/>
          </a:ln>
        </p:spPr>
        <p:txBody>
          <a:bodyPr vert="horz" wrap="square" lIns="68580" tIns="34290" rIns="68580" bIns="34290" numCol="1" anchor="t" anchorCtr="0" compatLnSpc="1">
            <a:prstTxWarp prst="textNoShape">
              <a:avLst/>
            </a:prstTxWarp>
          </a:bodyPr>
          <a:lstStyle/>
          <a:p>
            <a:endParaRPr lang="en-US" sz="800"/>
          </a:p>
        </p:txBody>
      </p:sp>
      <p:sp>
        <p:nvSpPr>
          <p:cNvPr id="35" name="Freeform 8"/>
          <p:cNvSpPr>
            <a:spLocks/>
          </p:cNvSpPr>
          <p:nvPr/>
        </p:nvSpPr>
        <p:spPr bwMode="auto">
          <a:xfrm>
            <a:off x="3458442" y="1807898"/>
            <a:ext cx="1038269" cy="1199301"/>
          </a:xfrm>
          <a:custGeom>
            <a:avLst/>
            <a:gdLst>
              <a:gd name="T0" fmla="*/ 582 w 586"/>
              <a:gd name="T1" fmla="*/ 407 h 677"/>
              <a:gd name="T2" fmla="*/ 273 w 586"/>
              <a:gd name="T3" fmla="*/ 144 h 677"/>
              <a:gd name="T4" fmla="*/ 270 w 586"/>
              <a:gd name="T5" fmla="*/ 122 h 677"/>
              <a:gd name="T6" fmla="*/ 141 w 586"/>
              <a:gd name="T7" fmla="*/ 0 h 677"/>
              <a:gd name="T8" fmla="*/ 0 w 586"/>
              <a:gd name="T9" fmla="*/ 124 h 677"/>
              <a:gd name="T10" fmla="*/ 6 w 586"/>
              <a:gd name="T11" fmla="*/ 187 h 677"/>
              <a:gd name="T12" fmla="*/ 89 w 586"/>
              <a:gd name="T13" fmla="*/ 404 h 677"/>
              <a:gd name="T14" fmla="*/ 242 w 586"/>
              <a:gd name="T15" fmla="*/ 567 h 677"/>
              <a:gd name="T16" fmla="*/ 446 w 586"/>
              <a:gd name="T17" fmla="*/ 661 h 677"/>
              <a:gd name="T18" fmla="*/ 586 w 586"/>
              <a:gd name="T19" fmla="*/ 677 h 677"/>
              <a:gd name="T20" fmla="*/ 461 w 586"/>
              <a:gd name="T21" fmla="*/ 534 h 677"/>
              <a:gd name="T22" fmla="*/ 582 w 586"/>
              <a:gd name="T23" fmla="*/ 40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77">
                <a:moveTo>
                  <a:pt x="582" y="407"/>
                </a:moveTo>
                <a:cubicBezTo>
                  <a:pt x="431" y="406"/>
                  <a:pt x="298" y="297"/>
                  <a:pt x="273" y="144"/>
                </a:cubicBezTo>
                <a:cubicBezTo>
                  <a:pt x="272" y="137"/>
                  <a:pt x="271" y="129"/>
                  <a:pt x="270" y="122"/>
                </a:cubicBezTo>
                <a:cubicBezTo>
                  <a:pt x="141" y="0"/>
                  <a:pt x="141" y="0"/>
                  <a:pt x="141" y="0"/>
                </a:cubicBezTo>
                <a:cubicBezTo>
                  <a:pt x="0" y="124"/>
                  <a:pt x="0" y="124"/>
                  <a:pt x="0" y="124"/>
                </a:cubicBezTo>
                <a:cubicBezTo>
                  <a:pt x="1" y="145"/>
                  <a:pt x="3" y="166"/>
                  <a:pt x="6" y="187"/>
                </a:cubicBezTo>
                <a:cubicBezTo>
                  <a:pt x="19" y="265"/>
                  <a:pt x="47" y="338"/>
                  <a:pt x="89" y="404"/>
                </a:cubicBezTo>
                <a:cubicBezTo>
                  <a:pt x="129" y="468"/>
                  <a:pt x="181" y="523"/>
                  <a:pt x="242" y="567"/>
                </a:cubicBezTo>
                <a:cubicBezTo>
                  <a:pt x="304" y="612"/>
                  <a:pt x="372" y="643"/>
                  <a:pt x="446" y="661"/>
                </a:cubicBezTo>
                <a:cubicBezTo>
                  <a:pt x="492" y="672"/>
                  <a:pt x="539" y="677"/>
                  <a:pt x="586" y="677"/>
                </a:cubicBezTo>
                <a:cubicBezTo>
                  <a:pt x="461" y="534"/>
                  <a:pt x="461" y="534"/>
                  <a:pt x="461" y="534"/>
                </a:cubicBezTo>
                <a:cubicBezTo>
                  <a:pt x="582" y="407"/>
                  <a:pt x="582" y="407"/>
                  <a:pt x="582" y="407"/>
                </a:cubicBezTo>
              </a:path>
            </a:pathLst>
          </a:custGeom>
          <a:solidFill>
            <a:srgbClr val="0D9BD7"/>
          </a:solidFill>
          <a:ln>
            <a:noFill/>
          </a:ln>
        </p:spPr>
        <p:txBody>
          <a:bodyPr vert="horz" wrap="square" lIns="68580" tIns="34290" rIns="68580" bIns="34290" numCol="1" anchor="t" anchorCtr="0" compatLnSpc="1">
            <a:prstTxWarp prst="textNoShape">
              <a:avLst/>
            </a:prstTxWarp>
          </a:bodyPr>
          <a:lstStyle/>
          <a:p>
            <a:endParaRPr lang="en-US" sz="800"/>
          </a:p>
        </p:txBody>
      </p:sp>
      <p:sp>
        <p:nvSpPr>
          <p:cNvPr id="36" name="TextBox 35"/>
          <p:cNvSpPr txBox="1"/>
          <p:nvPr/>
        </p:nvSpPr>
        <p:spPr>
          <a:xfrm>
            <a:off x="3862921" y="2024562"/>
            <a:ext cx="1223394" cy="196208"/>
          </a:xfrm>
          <a:prstGeom prst="rect">
            <a:avLst/>
          </a:prstGeom>
          <a:noFill/>
        </p:spPr>
        <p:txBody>
          <a:bodyPr wrap="square" lIns="68580" tIns="34290" rIns="68580" bIns="34290" rtlCol="0">
            <a:spAutoFit/>
          </a:bodyPr>
          <a:lstStyle/>
          <a:p>
            <a:pPr algn="ctr"/>
            <a:r>
              <a:rPr lang="en-US" sz="800" dirty="0"/>
              <a:t>PLATFORM</a:t>
            </a:r>
          </a:p>
        </p:txBody>
      </p:sp>
      <p:sp>
        <p:nvSpPr>
          <p:cNvPr id="66" name="Rectangle 65"/>
          <p:cNvSpPr/>
          <p:nvPr/>
        </p:nvSpPr>
        <p:spPr>
          <a:xfrm>
            <a:off x="2420144" y="457775"/>
            <a:ext cx="4179204" cy="253834"/>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t>Pega Virtual Private Cloud</a:t>
            </a:r>
          </a:p>
        </p:txBody>
      </p:sp>
      <p:sp>
        <p:nvSpPr>
          <p:cNvPr id="58" name="TextBox 57"/>
          <p:cNvSpPr txBox="1"/>
          <p:nvPr/>
        </p:nvSpPr>
        <p:spPr>
          <a:xfrm>
            <a:off x="3118111" y="485150"/>
            <a:ext cx="2757198" cy="273250"/>
          </a:xfrm>
          <a:prstGeom prst="rect">
            <a:avLst/>
          </a:prstGeom>
          <a:noFill/>
        </p:spPr>
        <p:txBody>
          <a:bodyPr wrap="none" lIns="182880" tIns="146304" rIns="182880" bIns="146304" rtlCol="0">
            <a:noAutofit/>
          </a:bodyPr>
          <a:lstStyle/>
          <a:p>
            <a:pPr algn="ctr">
              <a:lnSpc>
                <a:spcPct val="90000"/>
              </a:lnSpc>
            </a:pPr>
            <a:endParaRPr lang="en-US" sz="800" b="1" dirty="0">
              <a:solidFill>
                <a:schemeClr val="bg1"/>
              </a:solidFill>
            </a:endParaRPr>
          </a:p>
        </p:txBody>
      </p:sp>
      <p:sp>
        <p:nvSpPr>
          <p:cNvPr id="69" name="Right Arrow 68"/>
          <p:cNvSpPr/>
          <p:nvPr/>
        </p:nvSpPr>
        <p:spPr>
          <a:xfrm>
            <a:off x="2228321" y="1942401"/>
            <a:ext cx="371103" cy="48485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1" name="Right Arrow 70"/>
          <p:cNvSpPr/>
          <p:nvPr/>
        </p:nvSpPr>
        <p:spPr>
          <a:xfrm flipH="1">
            <a:off x="6425600" y="1927902"/>
            <a:ext cx="373025" cy="48485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82" name="Oval 81"/>
          <p:cNvSpPr/>
          <p:nvPr/>
        </p:nvSpPr>
        <p:spPr>
          <a:xfrm>
            <a:off x="2605695" y="1974648"/>
            <a:ext cx="440559" cy="440559"/>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800" dirty="0"/>
          </a:p>
        </p:txBody>
      </p:sp>
      <p:pic>
        <p:nvPicPr>
          <p:cNvPr id="83" name="Picture 82"/>
          <p:cNvPicPr>
            <a:picLocks noChangeAspect="1"/>
          </p:cNvPicPr>
          <p:nvPr/>
        </p:nvPicPr>
        <p:blipFill>
          <a:blip r:embed="rId2">
            <a:duotone>
              <a:schemeClr val="accent1">
                <a:shade val="45000"/>
                <a:satMod val="135000"/>
              </a:schemeClr>
              <a:prstClr val="white"/>
            </a:duotone>
            <a:lum bright="-20000" contrast="-40000"/>
          </a:blip>
          <a:stretch>
            <a:fillRect/>
          </a:stretch>
        </p:blipFill>
        <p:spPr>
          <a:xfrm>
            <a:off x="2719853" y="2077501"/>
            <a:ext cx="222372" cy="214659"/>
          </a:xfrm>
          <a:prstGeom prst="rect">
            <a:avLst/>
          </a:prstGeom>
          <a:noFill/>
        </p:spPr>
      </p:pic>
      <p:sp>
        <p:nvSpPr>
          <p:cNvPr id="84" name="Oval 83"/>
          <p:cNvSpPr/>
          <p:nvPr/>
        </p:nvSpPr>
        <p:spPr>
          <a:xfrm>
            <a:off x="5996464" y="1969766"/>
            <a:ext cx="440559" cy="440559"/>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800" dirty="0"/>
          </a:p>
        </p:txBody>
      </p:sp>
      <p:pic>
        <p:nvPicPr>
          <p:cNvPr id="85" name="Picture 84"/>
          <p:cNvPicPr>
            <a:picLocks noChangeAspect="1"/>
          </p:cNvPicPr>
          <p:nvPr/>
        </p:nvPicPr>
        <p:blipFill>
          <a:blip r:embed="rId2">
            <a:duotone>
              <a:schemeClr val="accent1">
                <a:shade val="45000"/>
                <a:satMod val="135000"/>
              </a:schemeClr>
              <a:prstClr val="white"/>
            </a:duotone>
            <a:lum bright="-20000" contrast="-40000"/>
          </a:blip>
          <a:stretch>
            <a:fillRect/>
          </a:stretch>
        </p:blipFill>
        <p:spPr>
          <a:xfrm>
            <a:off x="6106467" y="2086336"/>
            <a:ext cx="222372" cy="214659"/>
          </a:xfrm>
          <a:prstGeom prst="rect">
            <a:avLst/>
          </a:prstGeom>
          <a:noFill/>
        </p:spPr>
      </p:pic>
      <p:pic>
        <p:nvPicPr>
          <p:cNvPr id="86" name="Picture 85" descr="pega-cloud-no-text.svg.pn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66566" l="0" r="100000">
                        <a14:foregroundMark x1="25728" y1="38410" x2="25728" y2="38410"/>
                        <a14:foregroundMark x1="35558" y1="37925" x2="35558" y2="37925"/>
                        <a14:foregroundMark x1="60498" y1="38167" x2="60498" y2="38167"/>
                        <a14:foregroundMark x1="49333" y1="38653" x2="49333" y2="38653"/>
                        <a14:foregroundMark x1="64199" y1="34709" x2="64199" y2="34709"/>
                        <a14:foregroundMark x1="66019" y1="35012" x2="66019" y2="35012"/>
                        <a14:foregroundMark x1="65959" y1="36468" x2="65959" y2="36468"/>
                      </a14:backgroundRemoval>
                    </a14:imgEffect>
                  </a14:imgLayer>
                </a14:imgProps>
              </a:ext>
              <a:ext uri="{28A0092B-C50C-407E-A947-70E740481C1C}">
                <a14:useLocalDpi xmlns:a14="http://schemas.microsoft.com/office/drawing/2010/main" val="0"/>
              </a:ext>
            </a:extLst>
          </a:blip>
          <a:srcRect b="35742"/>
          <a:stretch/>
        </p:blipFill>
        <p:spPr>
          <a:xfrm>
            <a:off x="4184732" y="1637223"/>
            <a:ext cx="622739" cy="400159"/>
          </a:xfrm>
          <a:prstGeom prst="rect">
            <a:avLst/>
          </a:prstGeom>
        </p:spPr>
      </p:pic>
      <p:grpSp>
        <p:nvGrpSpPr>
          <p:cNvPr id="98" name="Group 97"/>
          <p:cNvGrpSpPr/>
          <p:nvPr/>
        </p:nvGrpSpPr>
        <p:grpSpPr>
          <a:xfrm>
            <a:off x="5727368" y="1195726"/>
            <a:ext cx="564027" cy="199378"/>
            <a:chOff x="6112282" y="689939"/>
            <a:chExt cx="4533157" cy="2577539"/>
          </a:xfrm>
        </p:grpSpPr>
        <p:grpSp>
          <p:nvGrpSpPr>
            <p:cNvPr id="99" name="Group 98"/>
            <p:cNvGrpSpPr/>
            <p:nvPr/>
          </p:nvGrpSpPr>
          <p:grpSpPr>
            <a:xfrm>
              <a:off x="6112282" y="689939"/>
              <a:ext cx="4533157" cy="2577539"/>
              <a:chOff x="-2550695" y="537856"/>
              <a:chExt cx="6080216" cy="3276156"/>
            </a:xfrm>
          </p:grpSpPr>
          <p:sp>
            <p:nvSpPr>
              <p:cNvPr id="101" name="Rectangle 100"/>
              <p:cNvSpPr/>
              <p:nvPr/>
            </p:nvSpPr>
            <p:spPr>
              <a:xfrm>
                <a:off x="-2550695" y="537856"/>
                <a:ext cx="6080216" cy="32761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328944" y="761760"/>
                <a:ext cx="2601483" cy="248920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724594" y="758759"/>
                <a:ext cx="2601483" cy="249220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p:cNvCxnSpPr/>
              <p:nvPr/>
            </p:nvCxnSpPr>
            <p:spPr>
              <a:xfrm flipH="1">
                <a:off x="-1688933" y="2111729"/>
                <a:ext cx="5291" cy="247217"/>
              </a:xfrm>
              <a:prstGeom prst="line">
                <a:avLst/>
              </a:prstGeom>
              <a:ln w="28575" cmpd="sng">
                <a:gradFill>
                  <a:gsLst>
                    <a:gs pos="13000">
                      <a:schemeClr val="tx1">
                        <a:lumMod val="50000"/>
                        <a:lumOff val="50000"/>
                      </a:schemeClr>
                    </a:gs>
                    <a:gs pos="61000">
                      <a:schemeClr val="bg2">
                        <a:lumMod val="75000"/>
                      </a:schemeClr>
                    </a:gs>
                  </a:gsLst>
                  <a:lin ang="5400000" scaled="0"/>
                </a:gradFill>
                <a:prstDash val="dash"/>
              </a:ln>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1991761" y="2375850"/>
                <a:ext cx="605657" cy="605657"/>
                <a:chOff x="1254104" y="229311"/>
                <a:chExt cx="832861" cy="832861"/>
              </a:xfrm>
            </p:grpSpPr>
            <p:sp>
              <p:nvSpPr>
                <p:cNvPr id="141" name="Rectangle 140"/>
                <p:cNvSpPr/>
                <p:nvPr/>
              </p:nvSpPr>
              <p:spPr bwMode="auto">
                <a:xfrm>
                  <a:off x="1254104" y="229311"/>
                  <a:ext cx="832861" cy="832861"/>
                </a:xfrm>
                <a:prstGeom prst="rect">
                  <a:avLst/>
                </a:prstGeom>
                <a:solidFill>
                  <a:schemeClr val="tx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932426" fontAlgn="base">
                    <a:spcBef>
                      <a:spcPct val="0"/>
                    </a:spcBef>
                    <a:spcAft>
                      <a:spcPct val="0"/>
                    </a:spcAft>
                  </a:pPr>
                  <a:endParaRPr lang="en-US" sz="2000" dirty="0">
                    <a:gradFill>
                      <a:gsLst>
                        <a:gs pos="0">
                          <a:schemeClr val="bg1"/>
                        </a:gs>
                        <a:gs pos="100000">
                          <a:schemeClr val="bg1"/>
                        </a:gs>
                      </a:gsLst>
                      <a:lin ang="5400000" scaled="0"/>
                    </a:gradFill>
                  </a:endParaRPr>
                </a:p>
              </p:txBody>
            </p:sp>
            <p:pic>
              <p:nvPicPr>
                <p:cNvPr id="142" name="Picture 141"/>
                <p:cNvPicPr>
                  <a:picLocks noChangeAspect="1"/>
                </p:cNvPicPr>
                <p:nvPr/>
              </p:nvPicPr>
              <p:blipFill>
                <a:blip r:embed="rId5">
                  <a:lum bright="70000" contrast="-70000"/>
                </a:blip>
                <a:stretch>
                  <a:fillRect/>
                </a:stretch>
              </p:blipFill>
              <p:spPr>
                <a:xfrm>
                  <a:off x="1355135" y="314811"/>
                  <a:ext cx="660000" cy="660000"/>
                </a:xfrm>
                <a:prstGeom prst="rect">
                  <a:avLst/>
                </a:prstGeom>
              </p:spPr>
            </p:pic>
          </p:grpSp>
          <p:grpSp>
            <p:nvGrpSpPr>
              <p:cNvPr id="106" name="Group 105"/>
              <p:cNvGrpSpPr/>
              <p:nvPr/>
            </p:nvGrpSpPr>
            <p:grpSpPr>
              <a:xfrm>
                <a:off x="-1329943" y="2375173"/>
                <a:ext cx="605657" cy="605657"/>
                <a:chOff x="1254104" y="229311"/>
                <a:chExt cx="832861" cy="832861"/>
              </a:xfrm>
            </p:grpSpPr>
            <p:sp>
              <p:nvSpPr>
                <p:cNvPr id="139" name="Rectangle 138"/>
                <p:cNvSpPr/>
                <p:nvPr/>
              </p:nvSpPr>
              <p:spPr bwMode="auto">
                <a:xfrm>
                  <a:off x="1254104" y="229311"/>
                  <a:ext cx="832861" cy="83286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932426" fontAlgn="base">
                    <a:spcBef>
                      <a:spcPct val="0"/>
                    </a:spcBef>
                    <a:spcAft>
                      <a:spcPct val="0"/>
                    </a:spcAft>
                  </a:pPr>
                  <a:endParaRPr lang="en-US" sz="2000" dirty="0">
                    <a:gradFill>
                      <a:gsLst>
                        <a:gs pos="0">
                          <a:schemeClr val="bg1"/>
                        </a:gs>
                        <a:gs pos="100000">
                          <a:schemeClr val="bg1"/>
                        </a:gs>
                      </a:gsLst>
                      <a:lin ang="5400000" scaled="0"/>
                    </a:gradFill>
                  </a:endParaRPr>
                </a:p>
              </p:txBody>
            </p:sp>
            <p:pic>
              <p:nvPicPr>
                <p:cNvPr id="140" name="Picture 139"/>
                <p:cNvPicPr>
                  <a:picLocks noChangeAspect="1"/>
                </p:cNvPicPr>
                <p:nvPr/>
              </p:nvPicPr>
              <p:blipFill>
                <a:blip r:embed="rId5">
                  <a:lum bright="70000" contrast="-70000"/>
                </a:blip>
                <a:stretch>
                  <a:fillRect/>
                </a:stretch>
              </p:blipFill>
              <p:spPr>
                <a:xfrm>
                  <a:off x="1355135" y="314811"/>
                  <a:ext cx="660000" cy="660000"/>
                </a:xfrm>
                <a:prstGeom prst="rect">
                  <a:avLst/>
                </a:prstGeom>
              </p:spPr>
            </p:pic>
          </p:grpSp>
          <p:grpSp>
            <p:nvGrpSpPr>
              <p:cNvPr id="107" name="Group 106"/>
              <p:cNvGrpSpPr/>
              <p:nvPr/>
            </p:nvGrpSpPr>
            <p:grpSpPr>
              <a:xfrm>
                <a:off x="-666766" y="2375173"/>
                <a:ext cx="605657" cy="605657"/>
                <a:chOff x="1254104" y="229311"/>
                <a:chExt cx="832861" cy="832861"/>
              </a:xfrm>
            </p:grpSpPr>
            <p:sp>
              <p:nvSpPr>
                <p:cNvPr id="137" name="Rectangle 136"/>
                <p:cNvSpPr/>
                <p:nvPr/>
              </p:nvSpPr>
              <p:spPr bwMode="auto">
                <a:xfrm>
                  <a:off x="1254104" y="229311"/>
                  <a:ext cx="832861" cy="83286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932426" fontAlgn="base">
                    <a:spcBef>
                      <a:spcPct val="0"/>
                    </a:spcBef>
                    <a:spcAft>
                      <a:spcPct val="0"/>
                    </a:spcAft>
                  </a:pPr>
                  <a:endParaRPr lang="en-US" sz="2000" dirty="0">
                    <a:gradFill>
                      <a:gsLst>
                        <a:gs pos="0">
                          <a:schemeClr val="bg1"/>
                        </a:gs>
                        <a:gs pos="100000">
                          <a:schemeClr val="bg1"/>
                        </a:gs>
                      </a:gsLst>
                      <a:lin ang="5400000" scaled="0"/>
                    </a:gradFill>
                  </a:endParaRPr>
                </a:p>
              </p:txBody>
            </p:sp>
            <p:pic>
              <p:nvPicPr>
                <p:cNvPr id="138" name="Picture 137"/>
                <p:cNvPicPr>
                  <a:picLocks noChangeAspect="1"/>
                </p:cNvPicPr>
                <p:nvPr/>
              </p:nvPicPr>
              <p:blipFill>
                <a:blip r:embed="rId5">
                  <a:lum bright="70000" contrast="-70000"/>
                </a:blip>
                <a:stretch>
                  <a:fillRect/>
                </a:stretch>
              </p:blipFill>
              <p:spPr>
                <a:xfrm>
                  <a:off x="1355135" y="314811"/>
                  <a:ext cx="660000" cy="660000"/>
                </a:xfrm>
                <a:prstGeom prst="rect">
                  <a:avLst/>
                </a:prstGeom>
              </p:spPr>
            </p:pic>
          </p:grpSp>
          <p:sp>
            <p:nvSpPr>
              <p:cNvPr id="108" name="Rectangle 107"/>
              <p:cNvSpPr/>
              <p:nvPr/>
            </p:nvSpPr>
            <p:spPr>
              <a:xfrm>
                <a:off x="-1991761" y="924760"/>
                <a:ext cx="1938576" cy="1162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a:off x="-360705" y="2114034"/>
                <a:ext cx="0" cy="2385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27114" y="2114034"/>
                <a:ext cx="0" cy="2385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2699655" y="2108774"/>
                <a:ext cx="5291" cy="247217"/>
              </a:xfrm>
              <a:prstGeom prst="line">
                <a:avLst/>
              </a:prstGeom>
              <a:ln w="28575" cmpd="sng">
                <a:gradFill>
                  <a:gsLst>
                    <a:gs pos="13000">
                      <a:schemeClr val="tx1">
                        <a:lumMod val="50000"/>
                        <a:lumOff val="50000"/>
                      </a:schemeClr>
                    </a:gs>
                    <a:gs pos="61000">
                      <a:schemeClr val="bg2">
                        <a:lumMod val="75000"/>
                      </a:schemeClr>
                    </a:gs>
                  </a:gsLst>
                  <a:lin ang="5400000" scaled="0"/>
                </a:gradFill>
                <a:prstDash val="dash"/>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flipH="1">
                <a:off x="2400154" y="2372895"/>
                <a:ext cx="609584" cy="605657"/>
                <a:chOff x="1254104" y="229311"/>
                <a:chExt cx="832861" cy="832861"/>
              </a:xfrm>
            </p:grpSpPr>
            <p:sp>
              <p:nvSpPr>
                <p:cNvPr id="135" name="Rectangle 134"/>
                <p:cNvSpPr/>
                <p:nvPr/>
              </p:nvSpPr>
              <p:spPr bwMode="auto">
                <a:xfrm>
                  <a:off x="1254104" y="229311"/>
                  <a:ext cx="832861" cy="832861"/>
                </a:xfrm>
                <a:prstGeom prst="rect">
                  <a:avLst/>
                </a:prstGeom>
                <a:solidFill>
                  <a:schemeClr val="tx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932426" fontAlgn="base">
                    <a:spcBef>
                      <a:spcPct val="0"/>
                    </a:spcBef>
                    <a:spcAft>
                      <a:spcPct val="0"/>
                    </a:spcAft>
                  </a:pPr>
                  <a:endParaRPr lang="en-US" sz="2000" dirty="0">
                    <a:gradFill>
                      <a:gsLst>
                        <a:gs pos="0">
                          <a:schemeClr val="bg1"/>
                        </a:gs>
                        <a:gs pos="100000">
                          <a:schemeClr val="bg1"/>
                        </a:gs>
                      </a:gsLst>
                      <a:lin ang="5400000" scaled="0"/>
                    </a:gradFill>
                  </a:endParaRPr>
                </a:p>
              </p:txBody>
            </p:sp>
            <p:pic>
              <p:nvPicPr>
                <p:cNvPr id="136" name="Picture 135"/>
                <p:cNvPicPr>
                  <a:picLocks noChangeAspect="1"/>
                </p:cNvPicPr>
                <p:nvPr/>
              </p:nvPicPr>
              <p:blipFill>
                <a:blip r:embed="rId5">
                  <a:lum bright="70000" contrast="-70000"/>
                </a:blip>
                <a:stretch>
                  <a:fillRect/>
                </a:stretch>
              </p:blipFill>
              <p:spPr>
                <a:xfrm>
                  <a:off x="1355135" y="314811"/>
                  <a:ext cx="660000" cy="660000"/>
                </a:xfrm>
                <a:prstGeom prst="rect">
                  <a:avLst/>
                </a:prstGeom>
              </p:spPr>
            </p:pic>
          </p:grpSp>
          <p:grpSp>
            <p:nvGrpSpPr>
              <p:cNvPr id="113" name="Group 112"/>
              <p:cNvGrpSpPr/>
              <p:nvPr/>
            </p:nvGrpSpPr>
            <p:grpSpPr>
              <a:xfrm flipH="1">
                <a:off x="1078059" y="2372218"/>
                <a:ext cx="609584" cy="605657"/>
                <a:chOff x="1254104" y="229311"/>
                <a:chExt cx="832861" cy="832861"/>
              </a:xfrm>
            </p:grpSpPr>
            <p:sp>
              <p:nvSpPr>
                <p:cNvPr id="133" name="Rectangle 132"/>
                <p:cNvSpPr/>
                <p:nvPr/>
              </p:nvSpPr>
              <p:spPr bwMode="auto">
                <a:xfrm>
                  <a:off x="1254104" y="229311"/>
                  <a:ext cx="832861" cy="83286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932426" fontAlgn="base">
                    <a:spcBef>
                      <a:spcPct val="0"/>
                    </a:spcBef>
                    <a:spcAft>
                      <a:spcPct val="0"/>
                    </a:spcAft>
                  </a:pPr>
                  <a:endParaRPr lang="en-US" sz="2000" dirty="0">
                    <a:gradFill>
                      <a:gsLst>
                        <a:gs pos="0">
                          <a:schemeClr val="bg1"/>
                        </a:gs>
                        <a:gs pos="100000">
                          <a:schemeClr val="bg1"/>
                        </a:gs>
                      </a:gsLst>
                      <a:lin ang="5400000" scaled="0"/>
                    </a:gradFill>
                  </a:endParaRPr>
                </a:p>
              </p:txBody>
            </p:sp>
            <p:pic>
              <p:nvPicPr>
                <p:cNvPr id="134" name="Picture 133"/>
                <p:cNvPicPr>
                  <a:picLocks noChangeAspect="1"/>
                </p:cNvPicPr>
                <p:nvPr/>
              </p:nvPicPr>
              <p:blipFill>
                <a:blip r:embed="rId5">
                  <a:lum bright="70000" contrast="-70000"/>
                </a:blip>
                <a:stretch>
                  <a:fillRect/>
                </a:stretch>
              </p:blipFill>
              <p:spPr>
                <a:xfrm>
                  <a:off x="1355135" y="314811"/>
                  <a:ext cx="660000" cy="660000"/>
                </a:xfrm>
                <a:prstGeom prst="rect">
                  <a:avLst/>
                </a:prstGeom>
              </p:spPr>
            </p:pic>
          </p:grpSp>
          <p:grpSp>
            <p:nvGrpSpPr>
              <p:cNvPr id="114" name="Group 113"/>
              <p:cNvGrpSpPr/>
              <p:nvPr/>
            </p:nvGrpSpPr>
            <p:grpSpPr>
              <a:xfrm flipH="1">
                <a:off x="1741235" y="2372218"/>
                <a:ext cx="609584" cy="605657"/>
                <a:chOff x="1254104" y="229311"/>
                <a:chExt cx="832861" cy="832861"/>
              </a:xfrm>
            </p:grpSpPr>
            <p:sp>
              <p:nvSpPr>
                <p:cNvPr id="131" name="Rectangle 130"/>
                <p:cNvSpPr/>
                <p:nvPr/>
              </p:nvSpPr>
              <p:spPr bwMode="auto">
                <a:xfrm>
                  <a:off x="1254104" y="229311"/>
                  <a:ext cx="832861" cy="83286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932426" fontAlgn="base">
                    <a:spcBef>
                      <a:spcPct val="0"/>
                    </a:spcBef>
                    <a:spcAft>
                      <a:spcPct val="0"/>
                    </a:spcAft>
                  </a:pPr>
                  <a:endParaRPr lang="en-US" sz="2000" dirty="0">
                    <a:gradFill>
                      <a:gsLst>
                        <a:gs pos="0">
                          <a:schemeClr val="bg1"/>
                        </a:gs>
                        <a:gs pos="100000">
                          <a:schemeClr val="bg1"/>
                        </a:gs>
                      </a:gsLst>
                      <a:lin ang="5400000" scaled="0"/>
                    </a:gradFill>
                  </a:endParaRPr>
                </a:p>
              </p:txBody>
            </p:sp>
            <p:pic>
              <p:nvPicPr>
                <p:cNvPr id="132" name="Picture 131"/>
                <p:cNvPicPr>
                  <a:picLocks noChangeAspect="1"/>
                </p:cNvPicPr>
                <p:nvPr/>
              </p:nvPicPr>
              <p:blipFill>
                <a:blip r:embed="rId5">
                  <a:lum bright="70000" contrast="-70000"/>
                </a:blip>
                <a:stretch>
                  <a:fillRect/>
                </a:stretch>
              </p:blipFill>
              <p:spPr>
                <a:xfrm>
                  <a:off x="1355135" y="314811"/>
                  <a:ext cx="660000" cy="660000"/>
                </a:xfrm>
                <a:prstGeom prst="rect">
                  <a:avLst/>
                </a:prstGeom>
              </p:spPr>
            </p:pic>
          </p:grpSp>
          <p:sp>
            <p:nvSpPr>
              <p:cNvPr id="115" name="Rectangle 114"/>
              <p:cNvSpPr/>
              <p:nvPr/>
            </p:nvSpPr>
            <p:spPr>
              <a:xfrm>
                <a:off x="1061777" y="921758"/>
                <a:ext cx="1938576" cy="1162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p:cNvCxnSpPr/>
              <p:nvPr/>
            </p:nvCxnSpPr>
            <p:spPr>
              <a:xfrm>
                <a:off x="2033246" y="2111079"/>
                <a:ext cx="0" cy="2385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366837" y="2111079"/>
                <a:ext cx="0" cy="23858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226594" y="1195252"/>
                <a:ext cx="398957" cy="626933"/>
                <a:chOff x="3171840" y="2352006"/>
                <a:chExt cx="548621" cy="862119"/>
              </a:xfrm>
            </p:grpSpPr>
            <p:pic>
              <p:nvPicPr>
                <p:cNvPr id="128" name="Picture 127"/>
                <p:cNvPicPr>
                  <a:picLocks noChangeAspect="1"/>
                </p:cNvPicPr>
                <p:nvPr/>
              </p:nvPicPr>
              <p:blipFill>
                <a:blip r:embed="rId6">
                  <a:lum bright="70000" contrast="-70000"/>
                </a:blip>
                <a:stretch>
                  <a:fillRect/>
                </a:stretch>
              </p:blipFill>
              <p:spPr>
                <a:xfrm>
                  <a:off x="3171840" y="2352006"/>
                  <a:ext cx="548621" cy="862119"/>
                </a:xfrm>
                <a:prstGeom prst="rect">
                  <a:avLst/>
                </a:prstGeom>
              </p:spPr>
            </p:pic>
            <p:sp>
              <p:nvSpPr>
                <p:cNvPr id="129" name="Arc 6"/>
                <p:cNvSpPr/>
                <p:nvPr/>
              </p:nvSpPr>
              <p:spPr>
                <a:xfrm rot="7877755">
                  <a:off x="3241394" y="2749163"/>
                  <a:ext cx="260022" cy="326529"/>
                </a:xfrm>
                <a:custGeom>
                  <a:avLst/>
                  <a:gdLst>
                    <a:gd name="connsiteX0" fmla="*/ 218321 w 436642"/>
                    <a:gd name="connsiteY0" fmla="*/ 0 h 523472"/>
                    <a:gd name="connsiteX1" fmla="*/ 436642 w 436642"/>
                    <a:gd name="connsiteY1" fmla="*/ 261736 h 523472"/>
                    <a:gd name="connsiteX2" fmla="*/ 218321 w 436642"/>
                    <a:gd name="connsiteY2" fmla="*/ 261736 h 523472"/>
                    <a:gd name="connsiteX3" fmla="*/ 218321 w 436642"/>
                    <a:gd name="connsiteY3" fmla="*/ 0 h 523472"/>
                    <a:gd name="connsiteX0" fmla="*/ 218321 w 436642"/>
                    <a:gd name="connsiteY0" fmla="*/ 0 h 523472"/>
                    <a:gd name="connsiteX1" fmla="*/ 436642 w 436642"/>
                    <a:gd name="connsiteY1" fmla="*/ 261736 h 523472"/>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37392 w 260022"/>
                    <a:gd name="connsiteY1" fmla="*/ 300766 h 326529"/>
                  </a:gdLst>
                  <a:ahLst/>
                  <a:cxnLst>
                    <a:cxn ang="0">
                      <a:pos x="connsiteX0" y="connsiteY0"/>
                    </a:cxn>
                    <a:cxn ang="0">
                      <a:pos x="connsiteX1" y="connsiteY1"/>
                    </a:cxn>
                  </a:cxnLst>
                  <a:rect l="l" t="t" r="r" b="b"/>
                  <a:pathLst>
                    <a:path w="260022" h="326529" stroke="0" extrusionOk="0">
                      <a:moveTo>
                        <a:pt x="41701" y="64793"/>
                      </a:moveTo>
                      <a:cubicBezTo>
                        <a:pt x="162276" y="64793"/>
                        <a:pt x="260022" y="181976"/>
                        <a:pt x="260022" y="326529"/>
                      </a:cubicBezTo>
                      <a:lnTo>
                        <a:pt x="41701" y="326529"/>
                      </a:lnTo>
                      <a:lnTo>
                        <a:pt x="41701" y="64793"/>
                      </a:lnTo>
                      <a:close/>
                    </a:path>
                    <a:path w="260022" h="326529" fill="none">
                      <a:moveTo>
                        <a:pt x="0" y="0"/>
                      </a:moveTo>
                      <a:cubicBezTo>
                        <a:pt x="110944" y="23674"/>
                        <a:pt x="237392" y="156213"/>
                        <a:pt x="237392" y="300766"/>
                      </a:cubicBezTo>
                    </a:path>
                  </a:pathLst>
                </a:custGeom>
                <a:ln w="952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0" name="Arc 6"/>
                <p:cNvSpPr/>
                <p:nvPr/>
              </p:nvSpPr>
              <p:spPr>
                <a:xfrm rot="7877755">
                  <a:off x="3241394" y="2563717"/>
                  <a:ext cx="260022" cy="326529"/>
                </a:xfrm>
                <a:custGeom>
                  <a:avLst/>
                  <a:gdLst>
                    <a:gd name="connsiteX0" fmla="*/ 218321 w 436642"/>
                    <a:gd name="connsiteY0" fmla="*/ 0 h 523472"/>
                    <a:gd name="connsiteX1" fmla="*/ 436642 w 436642"/>
                    <a:gd name="connsiteY1" fmla="*/ 261736 h 523472"/>
                    <a:gd name="connsiteX2" fmla="*/ 218321 w 436642"/>
                    <a:gd name="connsiteY2" fmla="*/ 261736 h 523472"/>
                    <a:gd name="connsiteX3" fmla="*/ 218321 w 436642"/>
                    <a:gd name="connsiteY3" fmla="*/ 0 h 523472"/>
                    <a:gd name="connsiteX0" fmla="*/ 218321 w 436642"/>
                    <a:gd name="connsiteY0" fmla="*/ 0 h 523472"/>
                    <a:gd name="connsiteX1" fmla="*/ 436642 w 436642"/>
                    <a:gd name="connsiteY1" fmla="*/ 261736 h 523472"/>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37392 w 260022"/>
                    <a:gd name="connsiteY1" fmla="*/ 300766 h 326529"/>
                  </a:gdLst>
                  <a:ahLst/>
                  <a:cxnLst>
                    <a:cxn ang="0">
                      <a:pos x="connsiteX0" y="connsiteY0"/>
                    </a:cxn>
                    <a:cxn ang="0">
                      <a:pos x="connsiteX1" y="connsiteY1"/>
                    </a:cxn>
                  </a:cxnLst>
                  <a:rect l="l" t="t" r="r" b="b"/>
                  <a:pathLst>
                    <a:path w="260022" h="326529" stroke="0" extrusionOk="0">
                      <a:moveTo>
                        <a:pt x="41701" y="64793"/>
                      </a:moveTo>
                      <a:cubicBezTo>
                        <a:pt x="162276" y="64793"/>
                        <a:pt x="260022" y="181976"/>
                        <a:pt x="260022" y="326529"/>
                      </a:cubicBezTo>
                      <a:lnTo>
                        <a:pt x="41701" y="326529"/>
                      </a:lnTo>
                      <a:lnTo>
                        <a:pt x="41701" y="64793"/>
                      </a:lnTo>
                      <a:close/>
                    </a:path>
                    <a:path w="260022" h="326529" fill="none">
                      <a:moveTo>
                        <a:pt x="0" y="0"/>
                      </a:moveTo>
                      <a:cubicBezTo>
                        <a:pt x="110944" y="23674"/>
                        <a:pt x="237392" y="156213"/>
                        <a:pt x="237392" y="300766"/>
                      </a:cubicBezTo>
                    </a:path>
                  </a:pathLst>
                </a:custGeom>
                <a:ln w="952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19" name="Group 118"/>
              <p:cNvGrpSpPr/>
              <p:nvPr/>
            </p:nvGrpSpPr>
            <p:grpSpPr>
              <a:xfrm>
                <a:off x="1831586" y="1194344"/>
                <a:ext cx="398957" cy="626933"/>
                <a:chOff x="3171840" y="2352006"/>
                <a:chExt cx="548621" cy="862119"/>
              </a:xfrm>
            </p:grpSpPr>
            <p:pic>
              <p:nvPicPr>
                <p:cNvPr id="125" name="Picture 124"/>
                <p:cNvPicPr>
                  <a:picLocks noChangeAspect="1"/>
                </p:cNvPicPr>
                <p:nvPr/>
              </p:nvPicPr>
              <p:blipFill>
                <a:blip r:embed="rId6">
                  <a:lum bright="70000" contrast="-70000"/>
                </a:blip>
                <a:stretch>
                  <a:fillRect/>
                </a:stretch>
              </p:blipFill>
              <p:spPr>
                <a:xfrm>
                  <a:off x="3171840" y="2352006"/>
                  <a:ext cx="548621" cy="862119"/>
                </a:xfrm>
                <a:prstGeom prst="rect">
                  <a:avLst/>
                </a:prstGeom>
              </p:spPr>
            </p:pic>
            <p:sp>
              <p:nvSpPr>
                <p:cNvPr id="126" name="Arc 6"/>
                <p:cNvSpPr/>
                <p:nvPr/>
              </p:nvSpPr>
              <p:spPr>
                <a:xfrm rot="7877755">
                  <a:off x="3241394" y="2749163"/>
                  <a:ext cx="260022" cy="326529"/>
                </a:xfrm>
                <a:custGeom>
                  <a:avLst/>
                  <a:gdLst>
                    <a:gd name="connsiteX0" fmla="*/ 218321 w 436642"/>
                    <a:gd name="connsiteY0" fmla="*/ 0 h 523472"/>
                    <a:gd name="connsiteX1" fmla="*/ 436642 w 436642"/>
                    <a:gd name="connsiteY1" fmla="*/ 261736 h 523472"/>
                    <a:gd name="connsiteX2" fmla="*/ 218321 w 436642"/>
                    <a:gd name="connsiteY2" fmla="*/ 261736 h 523472"/>
                    <a:gd name="connsiteX3" fmla="*/ 218321 w 436642"/>
                    <a:gd name="connsiteY3" fmla="*/ 0 h 523472"/>
                    <a:gd name="connsiteX0" fmla="*/ 218321 w 436642"/>
                    <a:gd name="connsiteY0" fmla="*/ 0 h 523472"/>
                    <a:gd name="connsiteX1" fmla="*/ 436642 w 436642"/>
                    <a:gd name="connsiteY1" fmla="*/ 261736 h 523472"/>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37392 w 260022"/>
                    <a:gd name="connsiteY1" fmla="*/ 300766 h 326529"/>
                  </a:gdLst>
                  <a:ahLst/>
                  <a:cxnLst>
                    <a:cxn ang="0">
                      <a:pos x="connsiteX0" y="connsiteY0"/>
                    </a:cxn>
                    <a:cxn ang="0">
                      <a:pos x="connsiteX1" y="connsiteY1"/>
                    </a:cxn>
                  </a:cxnLst>
                  <a:rect l="l" t="t" r="r" b="b"/>
                  <a:pathLst>
                    <a:path w="260022" h="326529" stroke="0" extrusionOk="0">
                      <a:moveTo>
                        <a:pt x="41701" y="64793"/>
                      </a:moveTo>
                      <a:cubicBezTo>
                        <a:pt x="162276" y="64793"/>
                        <a:pt x="260022" y="181976"/>
                        <a:pt x="260022" y="326529"/>
                      </a:cubicBezTo>
                      <a:lnTo>
                        <a:pt x="41701" y="326529"/>
                      </a:lnTo>
                      <a:lnTo>
                        <a:pt x="41701" y="64793"/>
                      </a:lnTo>
                      <a:close/>
                    </a:path>
                    <a:path w="260022" h="326529" fill="none">
                      <a:moveTo>
                        <a:pt x="0" y="0"/>
                      </a:moveTo>
                      <a:cubicBezTo>
                        <a:pt x="110944" y="23674"/>
                        <a:pt x="237392" y="156213"/>
                        <a:pt x="237392" y="300766"/>
                      </a:cubicBezTo>
                    </a:path>
                  </a:pathLst>
                </a:custGeom>
                <a:ln w="952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7" name="Arc 6"/>
                <p:cNvSpPr/>
                <p:nvPr/>
              </p:nvSpPr>
              <p:spPr>
                <a:xfrm rot="7877755">
                  <a:off x="3241394" y="2563717"/>
                  <a:ext cx="260022" cy="326529"/>
                </a:xfrm>
                <a:custGeom>
                  <a:avLst/>
                  <a:gdLst>
                    <a:gd name="connsiteX0" fmla="*/ 218321 w 436642"/>
                    <a:gd name="connsiteY0" fmla="*/ 0 h 523472"/>
                    <a:gd name="connsiteX1" fmla="*/ 436642 w 436642"/>
                    <a:gd name="connsiteY1" fmla="*/ 261736 h 523472"/>
                    <a:gd name="connsiteX2" fmla="*/ 218321 w 436642"/>
                    <a:gd name="connsiteY2" fmla="*/ 261736 h 523472"/>
                    <a:gd name="connsiteX3" fmla="*/ 218321 w 436642"/>
                    <a:gd name="connsiteY3" fmla="*/ 0 h 523472"/>
                    <a:gd name="connsiteX0" fmla="*/ 218321 w 436642"/>
                    <a:gd name="connsiteY0" fmla="*/ 0 h 523472"/>
                    <a:gd name="connsiteX1" fmla="*/ 436642 w 436642"/>
                    <a:gd name="connsiteY1" fmla="*/ 261736 h 523472"/>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37392 w 260022"/>
                    <a:gd name="connsiteY1" fmla="*/ 300766 h 326529"/>
                  </a:gdLst>
                  <a:ahLst/>
                  <a:cxnLst>
                    <a:cxn ang="0">
                      <a:pos x="connsiteX0" y="connsiteY0"/>
                    </a:cxn>
                    <a:cxn ang="0">
                      <a:pos x="connsiteX1" y="connsiteY1"/>
                    </a:cxn>
                  </a:cxnLst>
                  <a:rect l="l" t="t" r="r" b="b"/>
                  <a:pathLst>
                    <a:path w="260022" h="326529" stroke="0" extrusionOk="0">
                      <a:moveTo>
                        <a:pt x="41701" y="64793"/>
                      </a:moveTo>
                      <a:cubicBezTo>
                        <a:pt x="162276" y="64793"/>
                        <a:pt x="260022" y="181976"/>
                        <a:pt x="260022" y="326529"/>
                      </a:cubicBezTo>
                      <a:lnTo>
                        <a:pt x="41701" y="326529"/>
                      </a:lnTo>
                      <a:lnTo>
                        <a:pt x="41701" y="64793"/>
                      </a:lnTo>
                      <a:close/>
                    </a:path>
                    <a:path w="260022" h="326529" fill="none">
                      <a:moveTo>
                        <a:pt x="0" y="0"/>
                      </a:moveTo>
                      <a:cubicBezTo>
                        <a:pt x="110944" y="23674"/>
                        <a:pt x="237392" y="156213"/>
                        <a:pt x="237392" y="300766"/>
                      </a:cubicBezTo>
                    </a:path>
                  </a:pathLst>
                </a:custGeom>
                <a:ln w="952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20" name="Group 119"/>
              <p:cNvGrpSpPr/>
              <p:nvPr/>
            </p:nvGrpSpPr>
            <p:grpSpPr>
              <a:xfrm>
                <a:off x="275530" y="3250965"/>
                <a:ext cx="458733" cy="458733"/>
                <a:chOff x="5696320" y="5299889"/>
                <a:chExt cx="630821" cy="630821"/>
              </a:xfrm>
            </p:grpSpPr>
            <p:sp>
              <p:nvSpPr>
                <p:cNvPr id="121" name="Oval 120"/>
                <p:cNvSpPr/>
                <p:nvPr/>
              </p:nvSpPr>
              <p:spPr>
                <a:xfrm>
                  <a:off x="5696320" y="5299889"/>
                  <a:ext cx="630821" cy="6308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a:off x="5797700" y="5402501"/>
                  <a:ext cx="431759" cy="430037"/>
                  <a:chOff x="5797700" y="5402501"/>
                  <a:chExt cx="431759" cy="430037"/>
                </a:xfrm>
              </p:grpSpPr>
              <p:pic>
                <p:nvPicPr>
                  <p:cNvPr id="123" name="Picture 122"/>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5797700" y="5402501"/>
                    <a:ext cx="431759" cy="430037"/>
                  </a:xfrm>
                  <a:prstGeom prst="rect">
                    <a:avLst/>
                  </a:prstGeom>
                </p:spPr>
              </p:pic>
              <p:sp>
                <p:nvSpPr>
                  <p:cNvPr id="124" name="Oval 123"/>
                  <p:cNvSpPr/>
                  <p:nvPr/>
                </p:nvSpPr>
                <p:spPr>
                  <a:xfrm>
                    <a:off x="5969791" y="5718587"/>
                    <a:ext cx="89283" cy="892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0" name="Left-Right Arrow 99"/>
            <p:cNvSpPr/>
            <p:nvPr/>
          </p:nvSpPr>
          <p:spPr bwMode="auto">
            <a:xfrm>
              <a:off x="7999370" y="1499722"/>
              <a:ext cx="736592" cy="197056"/>
            </a:xfrm>
            <a:prstGeom prst="leftRightArrow">
              <a:avLst/>
            </a:prstGeom>
            <a:gradFill flip="none" rotWithShape="1">
              <a:gsLst>
                <a:gs pos="0">
                  <a:schemeClr val="accent1"/>
                </a:gs>
                <a:gs pos="50000">
                  <a:schemeClr val="accent2">
                    <a:lumMod val="40000"/>
                    <a:lumOff val="60000"/>
                  </a:schemeClr>
                </a:gs>
                <a:gs pos="100000">
                  <a:schemeClr val="accent1"/>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43840" tIns="195072" rIns="243840" bIns="195072" numCol="1" rtlCol="0" anchor="t" anchorCtr="0" compatLnSpc="1">
              <a:prstTxWarp prst="textNoShape">
                <a:avLst/>
              </a:prstTxWarp>
            </a:bodyPr>
            <a:lstStyle/>
            <a:p>
              <a:pPr algn="ctr" defTabSz="932426" fontAlgn="base">
                <a:spcBef>
                  <a:spcPct val="0"/>
                </a:spcBef>
                <a:spcAft>
                  <a:spcPct val="0"/>
                </a:spcAft>
              </a:pPr>
              <a:endParaRPr lang="en-US" sz="2000" dirty="0">
                <a:gradFill>
                  <a:gsLst>
                    <a:gs pos="0">
                      <a:schemeClr val="bg1"/>
                    </a:gs>
                    <a:gs pos="100000">
                      <a:schemeClr val="bg1"/>
                    </a:gs>
                  </a:gsLst>
                  <a:lin ang="5400000" scaled="0"/>
                </a:gradFill>
              </a:endParaRPr>
            </a:p>
          </p:txBody>
        </p:sp>
      </p:grpSp>
      <p:grpSp>
        <p:nvGrpSpPr>
          <p:cNvPr id="16" name="Group 15"/>
          <p:cNvGrpSpPr/>
          <p:nvPr/>
        </p:nvGrpSpPr>
        <p:grpSpPr>
          <a:xfrm>
            <a:off x="3551136" y="3041795"/>
            <a:ext cx="661693" cy="198874"/>
            <a:chOff x="3586347" y="4777274"/>
            <a:chExt cx="882257" cy="265165"/>
          </a:xfrm>
        </p:grpSpPr>
        <p:grpSp>
          <p:nvGrpSpPr>
            <p:cNvPr id="143" name="Group 142"/>
            <p:cNvGrpSpPr/>
            <p:nvPr/>
          </p:nvGrpSpPr>
          <p:grpSpPr>
            <a:xfrm>
              <a:off x="3904542" y="4777274"/>
              <a:ext cx="260869" cy="265158"/>
              <a:chOff x="2814952" y="1740035"/>
              <a:chExt cx="615543" cy="979944"/>
            </a:xfrm>
          </p:grpSpPr>
          <p:sp>
            <p:nvSpPr>
              <p:cNvPr id="144" name="Flowchart: Magnetic Disk 143"/>
              <p:cNvSpPr/>
              <p:nvPr/>
            </p:nvSpPr>
            <p:spPr>
              <a:xfrm>
                <a:off x="2814952" y="1740035"/>
                <a:ext cx="615543" cy="979944"/>
              </a:xfrm>
              <a:prstGeom prst="flowChartMagneticDis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2851940" y="1802959"/>
                <a:ext cx="548621" cy="862119"/>
                <a:chOff x="3171840" y="2352006"/>
                <a:chExt cx="548621" cy="862119"/>
              </a:xfrm>
            </p:grpSpPr>
            <p:pic>
              <p:nvPicPr>
                <p:cNvPr id="146" name="Picture 145"/>
                <p:cNvPicPr>
                  <a:picLocks noChangeAspect="1"/>
                </p:cNvPicPr>
                <p:nvPr/>
              </p:nvPicPr>
              <p:blipFill>
                <a:blip r:embed="rId6">
                  <a:lum bright="70000" contrast="-70000"/>
                </a:blip>
                <a:stretch>
                  <a:fillRect/>
                </a:stretch>
              </p:blipFill>
              <p:spPr>
                <a:xfrm>
                  <a:off x="3171840" y="2352006"/>
                  <a:ext cx="548621" cy="862119"/>
                </a:xfrm>
                <a:prstGeom prst="rect">
                  <a:avLst/>
                </a:prstGeom>
              </p:spPr>
            </p:pic>
            <p:sp>
              <p:nvSpPr>
                <p:cNvPr id="147" name="Arc 6"/>
                <p:cNvSpPr/>
                <p:nvPr/>
              </p:nvSpPr>
              <p:spPr>
                <a:xfrm rot="7877755">
                  <a:off x="3241394" y="2749163"/>
                  <a:ext cx="260022" cy="326529"/>
                </a:xfrm>
                <a:custGeom>
                  <a:avLst/>
                  <a:gdLst>
                    <a:gd name="connsiteX0" fmla="*/ 218321 w 436642"/>
                    <a:gd name="connsiteY0" fmla="*/ 0 h 523472"/>
                    <a:gd name="connsiteX1" fmla="*/ 436642 w 436642"/>
                    <a:gd name="connsiteY1" fmla="*/ 261736 h 523472"/>
                    <a:gd name="connsiteX2" fmla="*/ 218321 w 436642"/>
                    <a:gd name="connsiteY2" fmla="*/ 261736 h 523472"/>
                    <a:gd name="connsiteX3" fmla="*/ 218321 w 436642"/>
                    <a:gd name="connsiteY3" fmla="*/ 0 h 523472"/>
                    <a:gd name="connsiteX0" fmla="*/ 218321 w 436642"/>
                    <a:gd name="connsiteY0" fmla="*/ 0 h 523472"/>
                    <a:gd name="connsiteX1" fmla="*/ 436642 w 436642"/>
                    <a:gd name="connsiteY1" fmla="*/ 261736 h 523472"/>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37392 w 260022"/>
                    <a:gd name="connsiteY1" fmla="*/ 300766 h 326529"/>
                  </a:gdLst>
                  <a:ahLst/>
                  <a:cxnLst>
                    <a:cxn ang="0">
                      <a:pos x="connsiteX0" y="connsiteY0"/>
                    </a:cxn>
                    <a:cxn ang="0">
                      <a:pos x="connsiteX1" y="connsiteY1"/>
                    </a:cxn>
                  </a:cxnLst>
                  <a:rect l="l" t="t" r="r" b="b"/>
                  <a:pathLst>
                    <a:path w="260022" h="326529" stroke="0" extrusionOk="0">
                      <a:moveTo>
                        <a:pt x="41701" y="64793"/>
                      </a:moveTo>
                      <a:cubicBezTo>
                        <a:pt x="162276" y="64793"/>
                        <a:pt x="260022" y="181976"/>
                        <a:pt x="260022" y="326529"/>
                      </a:cubicBezTo>
                      <a:lnTo>
                        <a:pt x="41701" y="326529"/>
                      </a:lnTo>
                      <a:lnTo>
                        <a:pt x="41701" y="64793"/>
                      </a:lnTo>
                      <a:close/>
                    </a:path>
                    <a:path w="260022" h="326529" fill="none">
                      <a:moveTo>
                        <a:pt x="0" y="0"/>
                      </a:moveTo>
                      <a:cubicBezTo>
                        <a:pt x="110944" y="23674"/>
                        <a:pt x="237392" y="156213"/>
                        <a:pt x="237392" y="300766"/>
                      </a:cubicBezTo>
                    </a:path>
                  </a:pathLst>
                </a:cu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8" name="Arc 6"/>
                <p:cNvSpPr/>
                <p:nvPr/>
              </p:nvSpPr>
              <p:spPr>
                <a:xfrm rot="7877755">
                  <a:off x="3241394" y="2563717"/>
                  <a:ext cx="260022" cy="326529"/>
                </a:xfrm>
                <a:custGeom>
                  <a:avLst/>
                  <a:gdLst>
                    <a:gd name="connsiteX0" fmla="*/ 218321 w 436642"/>
                    <a:gd name="connsiteY0" fmla="*/ 0 h 523472"/>
                    <a:gd name="connsiteX1" fmla="*/ 436642 w 436642"/>
                    <a:gd name="connsiteY1" fmla="*/ 261736 h 523472"/>
                    <a:gd name="connsiteX2" fmla="*/ 218321 w 436642"/>
                    <a:gd name="connsiteY2" fmla="*/ 261736 h 523472"/>
                    <a:gd name="connsiteX3" fmla="*/ 218321 w 436642"/>
                    <a:gd name="connsiteY3" fmla="*/ 0 h 523472"/>
                    <a:gd name="connsiteX0" fmla="*/ 218321 w 436642"/>
                    <a:gd name="connsiteY0" fmla="*/ 0 h 523472"/>
                    <a:gd name="connsiteX1" fmla="*/ 436642 w 436642"/>
                    <a:gd name="connsiteY1" fmla="*/ 261736 h 523472"/>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37392 w 260022"/>
                    <a:gd name="connsiteY1" fmla="*/ 300766 h 326529"/>
                  </a:gdLst>
                  <a:ahLst/>
                  <a:cxnLst>
                    <a:cxn ang="0">
                      <a:pos x="connsiteX0" y="connsiteY0"/>
                    </a:cxn>
                    <a:cxn ang="0">
                      <a:pos x="connsiteX1" y="connsiteY1"/>
                    </a:cxn>
                  </a:cxnLst>
                  <a:rect l="l" t="t" r="r" b="b"/>
                  <a:pathLst>
                    <a:path w="260022" h="326529" stroke="0" extrusionOk="0">
                      <a:moveTo>
                        <a:pt x="41701" y="64793"/>
                      </a:moveTo>
                      <a:cubicBezTo>
                        <a:pt x="162276" y="64793"/>
                        <a:pt x="260022" y="181976"/>
                        <a:pt x="260022" y="326529"/>
                      </a:cubicBezTo>
                      <a:lnTo>
                        <a:pt x="41701" y="326529"/>
                      </a:lnTo>
                      <a:lnTo>
                        <a:pt x="41701" y="64793"/>
                      </a:lnTo>
                      <a:close/>
                    </a:path>
                    <a:path w="260022" h="326529" fill="none">
                      <a:moveTo>
                        <a:pt x="0" y="0"/>
                      </a:moveTo>
                      <a:cubicBezTo>
                        <a:pt x="110944" y="23674"/>
                        <a:pt x="237392" y="156213"/>
                        <a:pt x="237392" y="300766"/>
                      </a:cubicBezTo>
                    </a:path>
                  </a:pathLst>
                </a:cu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149" name="Group 148"/>
            <p:cNvGrpSpPr/>
            <p:nvPr/>
          </p:nvGrpSpPr>
          <p:grpSpPr>
            <a:xfrm>
              <a:off x="4207735" y="4777274"/>
              <a:ext cx="260869" cy="265158"/>
              <a:chOff x="2814952" y="1740035"/>
              <a:chExt cx="615543" cy="979944"/>
            </a:xfrm>
          </p:grpSpPr>
          <p:sp>
            <p:nvSpPr>
              <p:cNvPr id="150" name="Flowchart: Magnetic Disk 149"/>
              <p:cNvSpPr/>
              <p:nvPr/>
            </p:nvSpPr>
            <p:spPr>
              <a:xfrm>
                <a:off x="2814952" y="1740035"/>
                <a:ext cx="615543" cy="979944"/>
              </a:xfrm>
              <a:prstGeom prst="flowChartMagneticDis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p:cNvGrpSpPr/>
              <p:nvPr/>
            </p:nvGrpSpPr>
            <p:grpSpPr>
              <a:xfrm>
                <a:off x="2851940" y="1802959"/>
                <a:ext cx="548621" cy="862119"/>
                <a:chOff x="3171840" y="2352006"/>
                <a:chExt cx="548621" cy="862119"/>
              </a:xfrm>
            </p:grpSpPr>
            <p:pic>
              <p:nvPicPr>
                <p:cNvPr id="152" name="Picture 151"/>
                <p:cNvPicPr>
                  <a:picLocks noChangeAspect="1"/>
                </p:cNvPicPr>
                <p:nvPr/>
              </p:nvPicPr>
              <p:blipFill>
                <a:blip r:embed="rId6">
                  <a:lum bright="70000" contrast="-70000"/>
                </a:blip>
                <a:stretch>
                  <a:fillRect/>
                </a:stretch>
              </p:blipFill>
              <p:spPr>
                <a:xfrm>
                  <a:off x="3171840" y="2352006"/>
                  <a:ext cx="548621" cy="862119"/>
                </a:xfrm>
                <a:prstGeom prst="rect">
                  <a:avLst/>
                </a:prstGeom>
              </p:spPr>
            </p:pic>
            <p:sp>
              <p:nvSpPr>
                <p:cNvPr id="153" name="Arc 6"/>
                <p:cNvSpPr/>
                <p:nvPr/>
              </p:nvSpPr>
              <p:spPr>
                <a:xfrm rot="7877755">
                  <a:off x="3241394" y="2749163"/>
                  <a:ext cx="260022" cy="326529"/>
                </a:xfrm>
                <a:custGeom>
                  <a:avLst/>
                  <a:gdLst>
                    <a:gd name="connsiteX0" fmla="*/ 218321 w 436642"/>
                    <a:gd name="connsiteY0" fmla="*/ 0 h 523472"/>
                    <a:gd name="connsiteX1" fmla="*/ 436642 w 436642"/>
                    <a:gd name="connsiteY1" fmla="*/ 261736 h 523472"/>
                    <a:gd name="connsiteX2" fmla="*/ 218321 w 436642"/>
                    <a:gd name="connsiteY2" fmla="*/ 261736 h 523472"/>
                    <a:gd name="connsiteX3" fmla="*/ 218321 w 436642"/>
                    <a:gd name="connsiteY3" fmla="*/ 0 h 523472"/>
                    <a:gd name="connsiteX0" fmla="*/ 218321 w 436642"/>
                    <a:gd name="connsiteY0" fmla="*/ 0 h 523472"/>
                    <a:gd name="connsiteX1" fmla="*/ 436642 w 436642"/>
                    <a:gd name="connsiteY1" fmla="*/ 261736 h 523472"/>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37392 w 260022"/>
                    <a:gd name="connsiteY1" fmla="*/ 300766 h 326529"/>
                  </a:gdLst>
                  <a:ahLst/>
                  <a:cxnLst>
                    <a:cxn ang="0">
                      <a:pos x="connsiteX0" y="connsiteY0"/>
                    </a:cxn>
                    <a:cxn ang="0">
                      <a:pos x="connsiteX1" y="connsiteY1"/>
                    </a:cxn>
                  </a:cxnLst>
                  <a:rect l="l" t="t" r="r" b="b"/>
                  <a:pathLst>
                    <a:path w="260022" h="326529" stroke="0" extrusionOk="0">
                      <a:moveTo>
                        <a:pt x="41701" y="64793"/>
                      </a:moveTo>
                      <a:cubicBezTo>
                        <a:pt x="162276" y="64793"/>
                        <a:pt x="260022" y="181976"/>
                        <a:pt x="260022" y="326529"/>
                      </a:cubicBezTo>
                      <a:lnTo>
                        <a:pt x="41701" y="326529"/>
                      </a:lnTo>
                      <a:lnTo>
                        <a:pt x="41701" y="64793"/>
                      </a:lnTo>
                      <a:close/>
                    </a:path>
                    <a:path w="260022" h="326529" fill="none">
                      <a:moveTo>
                        <a:pt x="0" y="0"/>
                      </a:moveTo>
                      <a:cubicBezTo>
                        <a:pt x="110944" y="23674"/>
                        <a:pt x="237392" y="156213"/>
                        <a:pt x="237392" y="300766"/>
                      </a:cubicBezTo>
                    </a:path>
                  </a:pathLst>
                </a:cu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4" name="Arc 6"/>
                <p:cNvSpPr/>
                <p:nvPr/>
              </p:nvSpPr>
              <p:spPr>
                <a:xfrm rot="7877755">
                  <a:off x="3241394" y="2563717"/>
                  <a:ext cx="260022" cy="326529"/>
                </a:xfrm>
                <a:custGeom>
                  <a:avLst/>
                  <a:gdLst>
                    <a:gd name="connsiteX0" fmla="*/ 218321 w 436642"/>
                    <a:gd name="connsiteY0" fmla="*/ 0 h 523472"/>
                    <a:gd name="connsiteX1" fmla="*/ 436642 w 436642"/>
                    <a:gd name="connsiteY1" fmla="*/ 261736 h 523472"/>
                    <a:gd name="connsiteX2" fmla="*/ 218321 w 436642"/>
                    <a:gd name="connsiteY2" fmla="*/ 261736 h 523472"/>
                    <a:gd name="connsiteX3" fmla="*/ 218321 w 436642"/>
                    <a:gd name="connsiteY3" fmla="*/ 0 h 523472"/>
                    <a:gd name="connsiteX0" fmla="*/ 218321 w 436642"/>
                    <a:gd name="connsiteY0" fmla="*/ 0 h 523472"/>
                    <a:gd name="connsiteX1" fmla="*/ 436642 w 436642"/>
                    <a:gd name="connsiteY1" fmla="*/ 261736 h 523472"/>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37392 w 260022"/>
                    <a:gd name="connsiteY1" fmla="*/ 300766 h 326529"/>
                  </a:gdLst>
                  <a:ahLst/>
                  <a:cxnLst>
                    <a:cxn ang="0">
                      <a:pos x="connsiteX0" y="connsiteY0"/>
                    </a:cxn>
                    <a:cxn ang="0">
                      <a:pos x="connsiteX1" y="connsiteY1"/>
                    </a:cxn>
                  </a:cxnLst>
                  <a:rect l="l" t="t" r="r" b="b"/>
                  <a:pathLst>
                    <a:path w="260022" h="326529" stroke="0" extrusionOk="0">
                      <a:moveTo>
                        <a:pt x="41701" y="64793"/>
                      </a:moveTo>
                      <a:cubicBezTo>
                        <a:pt x="162276" y="64793"/>
                        <a:pt x="260022" y="181976"/>
                        <a:pt x="260022" y="326529"/>
                      </a:cubicBezTo>
                      <a:lnTo>
                        <a:pt x="41701" y="326529"/>
                      </a:lnTo>
                      <a:lnTo>
                        <a:pt x="41701" y="64793"/>
                      </a:lnTo>
                      <a:close/>
                    </a:path>
                    <a:path w="260022" h="326529" fill="none">
                      <a:moveTo>
                        <a:pt x="0" y="0"/>
                      </a:moveTo>
                      <a:cubicBezTo>
                        <a:pt x="110944" y="23674"/>
                        <a:pt x="237392" y="156213"/>
                        <a:pt x="237392" y="300766"/>
                      </a:cubicBezTo>
                    </a:path>
                  </a:pathLst>
                </a:cu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155" name="Group 154"/>
            <p:cNvGrpSpPr/>
            <p:nvPr/>
          </p:nvGrpSpPr>
          <p:grpSpPr>
            <a:xfrm>
              <a:off x="3586347" y="4777281"/>
              <a:ext cx="260869" cy="265158"/>
              <a:chOff x="2814952" y="1740035"/>
              <a:chExt cx="615543" cy="979944"/>
            </a:xfrm>
          </p:grpSpPr>
          <p:sp>
            <p:nvSpPr>
              <p:cNvPr id="156" name="Flowchart: Magnetic Disk 155"/>
              <p:cNvSpPr/>
              <p:nvPr/>
            </p:nvSpPr>
            <p:spPr>
              <a:xfrm>
                <a:off x="2814952" y="1740035"/>
                <a:ext cx="615543" cy="979944"/>
              </a:xfrm>
              <a:prstGeom prst="flowChartMagneticDis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p:cNvGrpSpPr/>
              <p:nvPr/>
            </p:nvGrpSpPr>
            <p:grpSpPr>
              <a:xfrm>
                <a:off x="2851940" y="1802959"/>
                <a:ext cx="548621" cy="862119"/>
                <a:chOff x="3171840" y="2352006"/>
                <a:chExt cx="548621" cy="862119"/>
              </a:xfrm>
            </p:grpSpPr>
            <p:pic>
              <p:nvPicPr>
                <p:cNvPr id="158" name="Picture 157"/>
                <p:cNvPicPr>
                  <a:picLocks noChangeAspect="1"/>
                </p:cNvPicPr>
                <p:nvPr/>
              </p:nvPicPr>
              <p:blipFill>
                <a:blip r:embed="rId6">
                  <a:lum bright="70000" contrast="-70000"/>
                </a:blip>
                <a:stretch>
                  <a:fillRect/>
                </a:stretch>
              </p:blipFill>
              <p:spPr>
                <a:xfrm>
                  <a:off x="3171840" y="2352006"/>
                  <a:ext cx="548621" cy="862119"/>
                </a:xfrm>
                <a:prstGeom prst="rect">
                  <a:avLst/>
                </a:prstGeom>
              </p:spPr>
            </p:pic>
            <p:sp>
              <p:nvSpPr>
                <p:cNvPr id="159" name="Arc 6"/>
                <p:cNvSpPr/>
                <p:nvPr/>
              </p:nvSpPr>
              <p:spPr>
                <a:xfrm rot="7877755">
                  <a:off x="3241394" y="2749163"/>
                  <a:ext cx="260022" cy="326529"/>
                </a:xfrm>
                <a:custGeom>
                  <a:avLst/>
                  <a:gdLst>
                    <a:gd name="connsiteX0" fmla="*/ 218321 w 436642"/>
                    <a:gd name="connsiteY0" fmla="*/ 0 h 523472"/>
                    <a:gd name="connsiteX1" fmla="*/ 436642 w 436642"/>
                    <a:gd name="connsiteY1" fmla="*/ 261736 h 523472"/>
                    <a:gd name="connsiteX2" fmla="*/ 218321 w 436642"/>
                    <a:gd name="connsiteY2" fmla="*/ 261736 h 523472"/>
                    <a:gd name="connsiteX3" fmla="*/ 218321 w 436642"/>
                    <a:gd name="connsiteY3" fmla="*/ 0 h 523472"/>
                    <a:gd name="connsiteX0" fmla="*/ 218321 w 436642"/>
                    <a:gd name="connsiteY0" fmla="*/ 0 h 523472"/>
                    <a:gd name="connsiteX1" fmla="*/ 436642 w 436642"/>
                    <a:gd name="connsiteY1" fmla="*/ 261736 h 523472"/>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37392 w 260022"/>
                    <a:gd name="connsiteY1" fmla="*/ 300766 h 326529"/>
                  </a:gdLst>
                  <a:ahLst/>
                  <a:cxnLst>
                    <a:cxn ang="0">
                      <a:pos x="connsiteX0" y="connsiteY0"/>
                    </a:cxn>
                    <a:cxn ang="0">
                      <a:pos x="connsiteX1" y="connsiteY1"/>
                    </a:cxn>
                  </a:cxnLst>
                  <a:rect l="l" t="t" r="r" b="b"/>
                  <a:pathLst>
                    <a:path w="260022" h="326529" stroke="0" extrusionOk="0">
                      <a:moveTo>
                        <a:pt x="41701" y="64793"/>
                      </a:moveTo>
                      <a:cubicBezTo>
                        <a:pt x="162276" y="64793"/>
                        <a:pt x="260022" y="181976"/>
                        <a:pt x="260022" y="326529"/>
                      </a:cubicBezTo>
                      <a:lnTo>
                        <a:pt x="41701" y="326529"/>
                      </a:lnTo>
                      <a:lnTo>
                        <a:pt x="41701" y="64793"/>
                      </a:lnTo>
                      <a:close/>
                    </a:path>
                    <a:path w="260022" h="326529" fill="none">
                      <a:moveTo>
                        <a:pt x="0" y="0"/>
                      </a:moveTo>
                      <a:cubicBezTo>
                        <a:pt x="110944" y="23674"/>
                        <a:pt x="237392" y="156213"/>
                        <a:pt x="237392" y="300766"/>
                      </a:cubicBezTo>
                    </a:path>
                  </a:pathLst>
                </a:cu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0" name="Arc 6"/>
                <p:cNvSpPr/>
                <p:nvPr/>
              </p:nvSpPr>
              <p:spPr>
                <a:xfrm rot="7877755">
                  <a:off x="3241394" y="2563717"/>
                  <a:ext cx="260022" cy="326529"/>
                </a:xfrm>
                <a:custGeom>
                  <a:avLst/>
                  <a:gdLst>
                    <a:gd name="connsiteX0" fmla="*/ 218321 w 436642"/>
                    <a:gd name="connsiteY0" fmla="*/ 0 h 523472"/>
                    <a:gd name="connsiteX1" fmla="*/ 436642 w 436642"/>
                    <a:gd name="connsiteY1" fmla="*/ 261736 h 523472"/>
                    <a:gd name="connsiteX2" fmla="*/ 218321 w 436642"/>
                    <a:gd name="connsiteY2" fmla="*/ 261736 h 523472"/>
                    <a:gd name="connsiteX3" fmla="*/ 218321 w 436642"/>
                    <a:gd name="connsiteY3" fmla="*/ 0 h 523472"/>
                    <a:gd name="connsiteX0" fmla="*/ 218321 w 436642"/>
                    <a:gd name="connsiteY0" fmla="*/ 0 h 523472"/>
                    <a:gd name="connsiteX1" fmla="*/ 436642 w 436642"/>
                    <a:gd name="connsiteY1" fmla="*/ 261736 h 523472"/>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60022 w 260022"/>
                    <a:gd name="connsiteY1" fmla="*/ 326529 h 326529"/>
                    <a:gd name="connsiteX0" fmla="*/ 41701 w 260022"/>
                    <a:gd name="connsiteY0" fmla="*/ 64793 h 326529"/>
                    <a:gd name="connsiteX1" fmla="*/ 260022 w 260022"/>
                    <a:gd name="connsiteY1" fmla="*/ 326529 h 326529"/>
                    <a:gd name="connsiteX2" fmla="*/ 41701 w 260022"/>
                    <a:gd name="connsiteY2" fmla="*/ 326529 h 326529"/>
                    <a:gd name="connsiteX3" fmla="*/ 41701 w 260022"/>
                    <a:gd name="connsiteY3" fmla="*/ 64793 h 326529"/>
                    <a:gd name="connsiteX0" fmla="*/ 0 w 260022"/>
                    <a:gd name="connsiteY0" fmla="*/ 0 h 326529"/>
                    <a:gd name="connsiteX1" fmla="*/ 237392 w 260022"/>
                    <a:gd name="connsiteY1" fmla="*/ 300766 h 326529"/>
                  </a:gdLst>
                  <a:ahLst/>
                  <a:cxnLst>
                    <a:cxn ang="0">
                      <a:pos x="connsiteX0" y="connsiteY0"/>
                    </a:cxn>
                    <a:cxn ang="0">
                      <a:pos x="connsiteX1" y="connsiteY1"/>
                    </a:cxn>
                  </a:cxnLst>
                  <a:rect l="l" t="t" r="r" b="b"/>
                  <a:pathLst>
                    <a:path w="260022" h="326529" stroke="0" extrusionOk="0">
                      <a:moveTo>
                        <a:pt x="41701" y="64793"/>
                      </a:moveTo>
                      <a:cubicBezTo>
                        <a:pt x="162276" y="64793"/>
                        <a:pt x="260022" y="181976"/>
                        <a:pt x="260022" y="326529"/>
                      </a:cubicBezTo>
                      <a:lnTo>
                        <a:pt x="41701" y="326529"/>
                      </a:lnTo>
                      <a:lnTo>
                        <a:pt x="41701" y="64793"/>
                      </a:lnTo>
                      <a:close/>
                    </a:path>
                    <a:path w="260022" h="326529" fill="none">
                      <a:moveTo>
                        <a:pt x="0" y="0"/>
                      </a:moveTo>
                      <a:cubicBezTo>
                        <a:pt x="110944" y="23674"/>
                        <a:pt x="237392" y="156213"/>
                        <a:pt x="237392" y="300766"/>
                      </a:cubicBezTo>
                    </a:path>
                  </a:pathLst>
                </a:cu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grpSp>
        <p:nvGrpSpPr>
          <p:cNvPr id="17" name="Group 16"/>
          <p:cNvGrpSpPr/>
          <p:nvPr/>
        </p:nvGrpSpPr>
        <p:grpSpPr>
          <a:xfrm>
            <a:off x="4641112" y="3037893"/>
            <a:ext cx="636924" cy="214607"/>
            <a:chOff x="1345925" y="3028335"/>
            <a:chExt cx="1272494" cy="402803"/>
          </a:xfrm>
        </p:grpSpPr>
        <p:pic>
          <p:nvPicPr>
            <p:cNvPr id="161" name="Picture 3" descr="C:\Users\desis\Documents\Opportunities\AIG\Complaints Mgmt Opportunity\App 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5925" y="3074573"/>
              <a:ext cx="573948" cy="356565"/>
            </a:xfrm>
            <a:prstGeom prst="rect">
              <a:avLst/>
            </a:prstGeom>
            <a:noFill/>
            <a:extLst>
              <a:ext uri="{909E8E84-426E-40dd-AFC4-6F175D3DCCD1}">
                <a14:hiddenFill xmlns:a14="http://schemas.microsoft.com/office/drawing/2010/main" xmlns="">
                  <a:solidFill>
                    <a:srgbClr val="FFFFFF"/>
                  </a:solidFill>
                </a14:hiddenFill>
              </a:ext>
            </a:extLst>
          </p:spPr>
        </p:pic>
        <p:pic>
          <p:nvPicPr>
            <p:cNvPr id="162" name="Picture 3" descr="C:\Users\desis\Documents\Opportunities\AIG\Complaints Mgmt Opportunity\App 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5250" y="3028335"/>
              <a:ext cx="573948" cy="356565"/>
            </a:xfrm>
            <a:prstGeom prst="rect">
              <a:avLst/>
            </a:prstGeom>
            <a:noFill/>
            <a:extLst>
              <a:ext uri="{909E8E84-426E-40dd-AFC4-6F175D3DCCD1}">
                <a14:hiddenFill xmlns:a14="http://schemas.microsoft.com/office/drawing/2010/main" xmlns="">
                  <a:solidFill>
                    <a:srgbClr val="FFFFFF"/>
                  </a:solidFill>
                </a14:hiddenFill>
              </a:ext>
            </a:extLst>
          </p:spPr>
        </p:pic>
        <p:pic>
          <p:nvPicPr>
            <p:cNvPr id="163" name="Picture 3" descr="C:\Users\desis\Documents\Opportunities\AIG\Complaints Mgmt Opportunity\App 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44471" y="3074573"/>
              <a:ext cx="573948" cy="35656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64" name="TextBox 163"/>
          <p:cNvSpPr txBox="1"/>
          <p:nvPr/>
        </p:nvSpPr>
        <p:spPr>
          <a:xfrm>
            <a:off x="3379243" y="3224667"/>
            <a:ext cx="1472190" cy="196208"/>
          </a:xfrm>
          <a:prstGeom prst="rect">
            <a:avLst/>
          </a:prstGeom>
          <a:noFill/>
        </p:spPr>
        <p:txBody>
          <a:bodyPr wrap="square" lIns="68580" tIns="34290" rIns="68580" bIns="34290" rtlCol="0">
            <a:spAutoFit/>
          </a:bodyPr>
          <a:lstStyle/>
          <a:p>
            <a:r>
              <a:rPr lang="en-US" sz="800" dirty="0"/>
              <a:t>Database Servers</a:t>
            </a:r>
          </a:p>
        </p:txBody>
      </p:sp>
      <p:sp>
        <p:nvSpPr>
          <p:cNvPr id="165" name="TextBox 164"/>
          <p:cNvSpPr txBox="1"/>
          <p:nvPr/>
        </p:nvSpPr>
        <p:spPr>
          <a:xfrm>
            <a:off x="4125988" y="3219896"/>
            <a:ext cx="1369979" cy="196208"/>
          </a:xfrm>
          <a:prstGeom prst="rect">
            <a:avLst/>
          </a:prstGeom>
          <a:noFill/>
        </p:spPr>
        <p:txBody>
          <a:bodyPr wrap="square" lIns="68580" tIns="34290" rIns="68580" bIns="34290" rtlCol="0">
            <a:spAutoFit/>
          </a:bodyPr>
          <a:lstStyle/>
          <a:p>
            <a:pPr algn="r"/>
            <a:r>
              <a:rPr lang="en-US" sz="800" dirty="0"/>
              <a:t>Application Servers</a:t>
            </a:r>
          </a:p>
        </p:txBody>
      </p:sp>
      <p:pic>
        <p:nvPicPr>
          <p:cNvPr id="166" name="Picture 165" descr="\\psf\Home\Desktop\ICONS\Icon Library\Technology Icons\Binary Code Blac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22988" y="2639927"/>
            <a:ext cx="241796" cy="198411"/>
          </a:xfrm>
          <a:prstGeom prst="rect">
            <a:avLst/>
          </a:prstGeom>
          <a:noFill/>
          <a:extLst>
            <a:ext uri="{909E8E84-426E-40dd-AFC4-6F175D3DCCD1}">
              <a14:hiddenFill xmlns:a14="http://schemas.microsoft.com/office/drawing/2010/main" xmlns="">
                <a:solidFill>
                  <a:srgbClr val="FFFFFF"/>
                </a:solidFill>
              </a14:hiddenFill>
            </a:ext>
          </a:extLst>
        </p:spPr>
      </p:pic>
      <p:pic>
        <p:nvPicPr>
          <p:cNvPr id="167" name="Picture 22" descr="\\psf\Home\Desktop\ICONS\Icon Library\Technology Icons\Firewall Icon Black.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93269" y="2531190"/>
            <a:ext cx="361653" cy="322110"/>
          </a:xfrm>
          <a:prstGeom prst="rect">
            <a:avLst/>
          </a:prstGeom>
          <a:noFill/>
          <a:extLst>
            <a:ext uri="{909E8E84-426E-40dd-AFC4-6F175D3DCCD1}">
              <a14:hiddenFill xmlns:a14="http://schemas.microsoft.com/office/drawing/2010/main" xmlns="">
                <a:solidFill>
                  <a:srgbClr val="FFFFFF"/>
                </a:solidFill>
              </a14:hiddenFill>
            </a:ext>
          </a:extLst>
        </p:spPr>
      </p:pic>
      <p:pic>
        <p:nvPicPr>
          <p:cNvPr id="168" name="Picture 4" descr="C:\Users\desis\Documents\Opportunities\AIG\Complaints Mgmt Opportunity\LoadBalancer.jpg"/>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1909" y="1199059"/>
            <a:ext cx="288231" cy="216174"/>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rotWithShape="1">
          <a:blip r:embed="rId12"/>
          <a:srcRect t="13222"/>
          <a:stretch/>
        </p:blipFill>
        <p:spPr>
          <a:xfrm>
            <a:off x="867177" y="1123950"/>
            <a:ext cx="1379021" cy="2373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13"/>
          <a:stretch>
            <a:fillRect/>
          </a:stretch>
        </p:blipFill>
        <p:spPr>
          <a:xfrm>
            <a:off x="6771241" y="781543"/>
            <a:ext cx="1366205" cy="2724199"/>
          </a:xfrm>
          <a:prstGeom prst="rect">
            <a:avLst/>
          </a:prstGeom>
        </p:spPr>
      </p:pic>
      <p:sp>
        <p:nvSpPr>
          <p:cNvPr id="15" name="TextBox 14"/>
          <p:cNvSpPr txBox="1"/>
          <p:nvPr/>
        </p:nvSpPr>
        <p:spPr>
          <a:xfrm>
            <a:off x="861843" y="573309"/>
            <a:ext cx="1366478" cy="238527"/>
          </a:xfrm>
          <a:prstGeom prst="rect">
            <a:avLst/>
          </a:prstGeom>
          <a:noFill/>
        </p:spPr>
        <p:txBody>
          <a:bodyPr wrap="square" lIns="68580" tIns="34290" rIns="68580" bIns="34290" rtlCol="0">
            <a:spAutoFit/>
          </a:bodyPr>
          <a:lstStyle/>
          <a:p>
            <a:pPr algn="ctr"/>
            <a:r>
              <a:rPr lang="en-US" sz="1100" dirty="0"/>
              <a:t>User Tier</a:t>
            </a:r>
          </a:p>
        </p:txBody>
      </p:sp>
      <p:sp>
        <p:nvSpPr>
          <p:cNvPr id="169" name="TextBox 168"/>
          <p:cNvSpPr txBox="1"/>
          <p:nvPr/>
        </p:nvSpPr>
        <p:spPr>
          <a:xfrm>
            <a:off x="6791170" y="416945"/>
            <a:ext cx="1366478" cy="407804"/>
          </a:xfrm>
          <a:prstGeom prst="rect">
            <a:avLst/>
          </a:prstGeom>
          <a:noFill/>
        </p:spPr>
        <p:txBody>
          <a:bodyPr wrap="square" lIns="68580" tIns="34290" rIns="68580" bIns="34290" rtlCol="0">
            <a:spAutoFit/>
          </a:bodyPr>
          <a:lstStyle/>
          <a:p>
            <a:pPr algn="ctr"/>
            <a:r>
              <a:rPr lang="en-US" sz="1100" dirty="0"/>
              <a:t>Pega Cloud Operations</a:t>
            </a:r>
          </a:p>
        </p:txBody>
      </p:sp>
      <p:grpSp>
        <p:nvGrpSpPr>
          <p:cNvPr id="40" name="Group 39"/>
          <p:cNvGrpSpPr/>
          <p:nvPr/>
        </p:nvGrpSpPr>
        <p:grpSpPr>
          <a:xfrm>
            <a:off x="1071276" y="4255519"/>
            <a:ext cx="7001797" cy="485172"/>
            <a:chOff x="1246680" y="5605765"/>
            <a:chExt cx="9335729" cy="646896"/>
          </a:xfrm>
        </p:grpSpPr>
        <p:sp>
          <p:nvSpPr>
            <p:cNvPr id="37" name="Rectangle 36"/>
            <p:cNvSpPr/>
            <p:nvPr/>
          </p:nvSpPr>
          <p:spPr>
            <a:xfrm>
              <a:off x="1246680" y="5605765"/>
              <a:ext cx="9335729" cy="646896"/>
            </a:xfrm>
            <a:prstGeom prst="rect">
              <a:avLst/>
            </a:prstGeom>
            <a:solidFill>
              <a:srgbClr val="CC010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00" b="1" dirty="0"/>
                <a:t>Core Systems</a:t>
              </a:r>
            </a:p>
          </p:txBody>
        </p:sp>
        <p:pic>
          <p:nvPicPr>
            <p:cNvPr id="18" name="Picture 17"/>
            <p:cNvPicPr>
              <a:picLocks noChangeAspect="1"/>
            </p:cNvPicPr>
            <p:nvPr/>
          </p:nvPicPr>
          <p:blipFill>
            <a:blip r:embed="rId14"/>
            <a:stretch>
              <a:fillRect/>
            </a:stretch>
          </p:blipFill>
          <p:spPr>
            <a:xfrm>
              <a:off x="1601401" y="5687334"/>
              <a:ext cx="8670533" cy="331132"/>
            </a:xfrm>
            <a:prstGeom prst="rect">
              <a:avLst/>
            </a:prstGeom>
          </p:spPr>
        </p:pic>
      </p:grpSp>
      <p:pic>
        <p:nvPicPr>
          <p:cNvPr id="41" name="Picture 40"/>
          <p:cNvPicPr>
            <a:picLocks noChangeAspect="1"/>
          </p:cNvPicPr>
          <p:nvPr/>
        </p:nvPicPr>
        <p:blipFill>
          <a:blip r:embed="rId15"/>
          <a:stretch>
            <a:fillRect/>
          </a:stretch>
        </p:blipFill>
        <p:spPr>
          <a:xfrm>
            <a:off x="4252442" y="3610907"/>
            <a:ext cx="503032" cy="649455"/>
          </a:xfrm>
          <a:prstGeom prst="rect">
            <a:avLst/>
          </a:prstGeom>
        </p:spPr>
      </p:pic>
      <p:sp>
        <p:nvSpPr>
          <p:cNvPr id="42" name="TextBox 41"/>
          <p:cNvSpPr txBox="1"/>
          <p:nvPr/>
        </p:nvSpPr>
        <p:spPr>
          <a:xfrm>
            <a:off x="4873564" y="3709545"/>
            <a:ext cx="1613891" cy="377026"/>
          </a:xfrm>
          <a:prstGeom prst="rect">
            <a:avLst/>
          </a:prstGeom>
          <a:noFill/>
        </p:spPr>
        <p:txBody>
          <a:bodyPr wrap="square" lIns="68580" tIns="34290" rIns="68580" bIns="34290" rtlCol="0">
            <a:spAutoFit/>
          </a:bodyPr>
          <a:lstStyle/>
          <a:p>
            <a:r>
              <a:rPr lang="en-US" sz="500" b="1" dirty="0">
                <a:solidFill>
                  <a:srgbClr val="0092F8"/>
                </a:solidFill>
              </a:rPr>
              <a:t>PRIVATE GATEWAY (VPN Tunnel)</a:t>
            </a:r>
          </a:p>
          <a:p>
            <a:endParaRPr lang="en-US" sz="500" b="1" dirty="0"/>
          </a:p>
          <a:p>
            <a:r>
              <a:rPr lang="en-US" sz="500" b="1" dirty="0"/>
              <a:t>Integrate your corporate intranet without exposing private services to the internet</a:t>
            </a:r>
            <a:endParaRPr lang="en-US" sz="500" dirty="0"/>
          </a:p>
        </p:txBody>
      </p:sp>
      <p:sp>
        <p:nvSpPr>
          <p:cNvPr id="43" name="TextBox 42"/>
          <p:cNvSpPr txBox="1"/>
          <p:nvPr/>
        </p:nvSpPr>
        <p:spPr>
          <a:xfrm>
            <a:off x="2461667" y="3609152"/>
            <a:ext cx="1865331" cy="607859"/>
          </a:xfrm>
          <a:prstGeom prst="rect">
            <a:avLst/>
          </a:prstGeom>
          <a:noFill/>
        </p:spPr>
        <p:txBody>
          <a:bodyPr wrap="square" lIns="68580" tIns="34290" rIns="68580" bIns="34290" rtlCol="0">
            <a:spAutoFit/>
          </a:bodyPr>
          <a:lstStyle/>
          <a:p>
            <a:r>
              <a:rPr lang="en-US" sz="500" b="1" dirty="0">
                <a:solidFill>
                  <a:srgbClr val="0092F8"/>
                </a:solidFill>
              </a:rPr>
              <a:t>PEGA Integration</a:t>
            </a:r>
          </a:p>
          <a:p>
            <a:r>
              <a:rPr lang="en-US" sz="500" b="1" dirty="0"/>
              <a:t>- Services                - Connectors</a:t>
            </a:r>
          </a:p>
          <a:p>
            <a:r>
              <a:rPr lang="en-US" sz="500" b="1" dirty="0"/>
              <a:t>   * SOAP                       * SOAP       * HTTP</a:t>
            </a:r>
          </a:p>
          <a:p>
            <a:r>
              <a:rPr lang="en-US" sz="500" b="1" dirty="0"/>
              <a:t>   * HTTP                        * REST       * FTP         </a:t>
            </a:r>
          </a:p>
          <a:p>
            <a:r>
              <a:rPr lang="en-US" sz="500" b="1" dirty="0"/>
              <a:t>   * REST                        * SAP         * DocuSign</a:t>
            </a:r>
          </a:p>
          <a:p>
            <a:r>
              <a:rPr lang="en-US" sz="500" b="1" dirty="0"/>
              <a:t>   * EMAIL                      * JMS         * IBM MQ</a:t>
            </a:r>
          </a:p>
          <a:p>
            <a:r>
              <a:rPr lang="en-US" sz="500" b="1" dirty="0"/>
              <a:t>   * SAP                          * Logs        * Bix Extracts                </a:t>
            </a:r>
            <a:endParaRPr lang="en-US" sz="500" dirty="0"/>
          </a:p>
        </p:txBody>
      </p:sp>
      <p:sp>
        <p:nvSpPr>
          <p:cNvPr id="45" name="Rectangle 44"/>
          <p:cNvSpPr/>
          <p:nvPr/>
        </p:nvSpPr>
        <p:spPr>
          <a:xfrm>
            <a:off x="2063441" y="1178542"/>
            <a:ext cx="164937" cy="114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68580" tIns="34290" rIns="68580" bIns="34290" rtlCol="0" anchor="ctr"/>
          <a:lstStyle/>
          <a:p>
            <a:pPr algn="ctr"/>
            <a:r>
              <a:rPr lang="en-US" sz="900" dirty="0"/>
              <a:t>https</a:t>
            </a:r>
          </a:p>
        </p:txBody>
      </p:sp>
      <p:sp>
        <p:nvSpPr>
          <p:cNvPr id="172" name="Rectangle 171"/>
          <p:cNvSpPr/>
          <p:nvPr/>
        </p:nvSpPr>
        <p:spPr>
          <a:xfrm>
            <a:off x="2063107" y="2334933"/>
            <a:ext cx="164937" cy="114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68580" tIns="34290" rIns="68580" bIns="34290" rtlCol="0" anchor="ctr"/>
          <a:lstStyle/>
          <a:p>
            <a:pPr algn="ctr"/>
            <a:r>
              <a:rPr lang="en-US" sz="900" dirty="0"/>
              <a:t>https / VPN</a:t>
            </a:r>
          </a:p>
        </p:txBody>
      </p:sp>
      <p:sp>
        <p:nvSpPr>
          <p:cNvPr id="173" name="Rectangle 172"/>
          <p:cNvSpPr/>
          <p:nvPr/>
        </p:nvSpPr>
        <p:spPr>
          <a:xfrm>
            <a:off x="6783923" y="1572970"/>
            <a:ext cx="164937" cy="114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68580" tIns="34290" rIns="68580" bIns="34290" rtlCol="0" anchor="ctr"/>
          <a:lstStyle/>
          <a:p>
            <a:pPr algn="ctr"/>
            <a:r>
              <a:rPr lang="en-US" sz="900" dirty="0"/>
              <a:t>https / VPN</a:t>
            </a:r>
          </a:p>
        </p:txBody>
      </p:sp>
      <p:sp>
        <p:nvSpPr>
          <p:cNvPr id="174" name="Rectangle 173"/>
          <p:cNvSpPr/>
          <p:nvPr/>
        </p:nvSpPr>
        <p:spPr>
          <a:xfrm>
            <a:off x="1" y="3586725"/>
            <a:ext cx="2435279" cy="526298"/>
          </a:xfrm>
          <a:prstGeom prst="rect">
            <a:avLst/>
          </a:prstGeom>
        </p:spPr>
        <p:txBody>
          <a:bodyPr wrap="square" lIns="68580" tIns="34290" rIns="68580" bIns="34290">
            <a:spAutoFit/>
          </a:bodyPr>
          <a:lstStyle/>
          <a:p>
            <a:pPr>
              <a:lnSpc>
                <a:spcPct val="90000"/>
              </a:lnSpc>
            </a:pPr>
            <a:endParaRPr lang="en-US" sz="800" dirty="0">
              <a:gradFill>
                <a:gsLst>
                  <a:gs pos="1250">
                    <a:schemeClr val="tx1"/>
                  </a:gs>
                  <a:gs pos="99000">
                    <a:schemeClr val="tx1"/>
                  </a:gs>
                </a:gsLst>
                <a:lin ang="5400000" scaled="0"/>
              </a:gradFill>
            </a:endParaRPr>
          </a:p>
          <a:p>
            <a:pPr marL="285743" indent="-285743">
              <a:lnSpc>
                <a:spcPct val="90000"/>
              </a:lnSpc>
              <a:buFont typeface="Wingdings" panose="05000000000000000000" pitchFamily="2" charset="2"/>
              <a:buChar char="ü"/>
            </a:pPr>
            <a:r>
              <a:rPr lang="en-US" sz="800" dirty="0">
                <a:gradFill>
                  <a:gsLst>
                    <a:gs pos="1250">
                      <a:schemeClr val="tx1"/>
                    </a:gs>
                    <a:gs pos="99000">
                      <a:schemeClr val="tx1"/>
                    </a:gs>
                  </a:gsLst>
                  <a:lin ang="5400000" scaled="0"/>
                </a:gradFill>
              </a:rPr>
              <a:t>Enterprise-grade Cloud Service</a:t>
            </a:r>
          </a:p>
          <a:p>
            <a:pPr marL="285743" indent="-285743">
              <a:lnSpc>
                <a:spcPct val="90000"/>
              </a:lnSpc>
              <a:buFont typeface="Wingdings" panose="05000000000000000000" pitchFamily="2" charset="2"/>
              <a:buChar char="ü"/>
            </a:pPr>
            <a:r>
              <a:rPr lang="en-US" sz="800" dirty="0">
                <a:gradFill>
                  <a:gsLst>
                    <a:gs pos="1250">
                      <a:schemeClr val="tx1"/>
                    </a:gs>
                    <a:gs pos="99000">
                      <a:schemeClr val="tx1"/>
                    </a:gs>
                  </a:gsLst>
                  <a:lin ang="5400000" scaled="0"/>
                </a:gradFill>
              </a:rPr>
              <a:t>Hardened security</a:t>
            </a:r>
          </a:p>
          <a:p>
            <a:pPr marL="285743" indent="-285743">
              <a:lnSpc>
                <a:spcPct val="90000"/>
              </a:lnSpc>
              <a:buFont typeface="Wingdings" panose="05000000000000000000" pitchFamily="2" charset="2"/>
              <a:buChar char="ü"/>
            </a:pPr>
            <a:r>
              <a:rPr lang="en-US" sz="800" dirty="0">
                <a:gradFill>
                  <a:gsLst>
                    <a:gs pos="1250">
                      <a:schemeClr val="tx1"/>
                    </a:gs>
                    <a:gs pos="99000">
                      <a:schemeClr val="tx1"/>
                    </a:gs>
                  </a:gsLst>
                  <a:lin ang="5400000" scaled="0"/>
                </a:gradFill>
              </a:rPr>
              <a:t>Continuous lifecycle support</a:t>
            </a:r>
          </a:p>
        </p:txBody>
      </p:sp>
      <p:sp>
        <p:nvSpPr>
          <p:cNvPr id="175" name="Rectangle 174"/>
          <p:cNvSpPr/>
          <p:nvPr/>
        </p:nvSpPr>
        <p:spPr>
          <a:xfrm>
            <a:off x="6612112" y="3727195"/>
            <a:ext cx="2572759" cy="514500"/>
          </a:xfrm>
          <a:prstGeom prst="rect">
            <a:avLst/>
          </a:prstGeom>
        </p:spPr>
        <p:txBody>
          <a:bodyPr wrap="square" lIns="68580" tIns="34290" rIns="68580" bIns="34290">
            <a:spAutoFit/>
          </a:bodyPr>
          <a:lstStyle/>
          <a:p>
            <a:pPr marL="214313" indent="-214313">
              <a:lnSpc>
                <a:spcPct val="90000"/>
              </a:lnSpc>
              <a:buFont typeface="Wingdings" panose="05000000000000000000" pitchFamily="2" charset="2"/>
              <a:buChar char="ü"/>
            </a:pPr>
            <a:r>
              <a:rPr lang="en-US" sz="800" dirty="0">
                <a:gradFill>
                  <a:gsLst>
                    <a:gs pos="1250">
                      <a:schemeClr val="tx1"/>
                    </a:gs>
                    <a:gs pos="99000">
                      <a:schemeClr val="tx1"/>
                    </a:gs>
                  </a:gsLst>
                  <a:lin ang="5400000" scaled="0"/>
                </a:gradFill>
              </a:rPr>
              <a:t>Fastest </a:t>
            </a:r>
            <a:r>
              <a:rPr lang="en-US" sz="800" dirty="0" smtClean="0">
                <a:gradFill>
                  <a:gsLst>
                    <a:gs pos="1250">
                      <a:schemeClr val="tx1"/>
                    </a:gs>
                    <a:gs pos="99000">
                      <a:schemeClr val="tx1"/>
                    </a:gs>
                  </a:gsLst>
                  <a:lin ang="5400000" scaled="0"/>
                </a:gradFill>
              </a:rPr>
              <a:t>time-to-value </a:t>
            </a:r>
            <a:r>
              <a:rPr lang="en-US" sz="800" dirty="0">
                <a:gradFill>
                  <a:gsLst>
                    <a:gs pos="1250">
                      <a:schemeClr val="tx1"/>
                    </a:gs>
                    <a:gs pos="99000">
                      <a:schemeClr val="tx1"/>
                    </a:gs>
                  </a:gsLst>
                  <a:lin ang="5400000" scaled="0"/>
                </a:gradFill>
              </a:rPr>
              <a:t>option</a:t>
            </a:r>
          </a:p>
          <a:p>
            <a:pPr marL="214313" indent="-214313">
              <a:lnSpc>
                <a:spcPct val="90000"/>
              </a:lnSpc>
              <a:buFont typeface="Wingdings" panose="05000000000000000000" pitchFamily="2" charset="2"/>
              <a:buChar char="ü"/>
            </a:pPr>
            <a:r>
              <a:rPr lang="en-US" sz="800" dirty="0">
                <a:gradFill>
                  <a:gsLst>
                    <a:gs pos="1250">
                      <a:schemeClr val="tx1"/>
                    </a:gs>
                    <a:gs pos="99000">
                      <a:schemeClr val="tx1"/>
                    </a:gs>
                  </a:gsLst>
                  <a:lin ang="5400000" scaled="0"/>
                </a:gradFill>
              </a:rPr>
              <a:t>Designed for business continuity and scalability</a:t>
            </a:r>
          </a:p>
          <a:p>
            <a:pPr marL="214313" indent="-214313">
              <a:lnSpc>
                <a:spcPct val="90000"/>
              </a:lnSpc>
              <a:buFont typeface="Wingdings" panose="05000000000000000000" pitchFamily="2" charset="2"/>
              <a:buChar char="ü"/>
            </a:pPr>
            <a:r>
              <a:rPr lang="en-US" sz="800" dirty="0">
                <a:gradFill>
                  <a:gsLst>
                    <a:gs pos="1250">
                      <a:schemeClr val="tx1"/>
                    </a:gs>
                    <a:gs pos="99000">
                      <a:schemeClr val="tx1"/>
                    </a:gs>
                  </a:gsLst>
                  <a:lin ang="5400000" scaled="0"/>
                </a:gradFill>
              </a:rPr>
              <a:t>Secure back-office integrations</a:t>
            </a:r>
          </a:p>
        </p:txBody>
      </p:sp>
      <p:sp>
        <p:nvSpPr>
          <p:cNvPr id="176" name="Title 2"/>
          <p:cNvSpPr>
            <a:spLocks noGrp="1"/>
          </p:cNvSpPr>
          <p:nvPr>
            <p:ph type="title"/>
          </p:nvPr>
        </p:nvSpPr>
        <p:spPr>
          <a:xfrm>
            <a:off x="148928" y="105609"/>
            <a:ext cx="8583495" cy="446367"/>
          </a:xfrm>
        </p:spPr>
        <p:txBody>
          <a:bodyPr>
            <a:noAutofit/>
          </a:bodyPr>
          <a:lstStyle/>
          <a:p>
            <a:r>
              <a:rPr lang="en-US" sz="2100" dirty="0">
                <a:solidFill>
                  <a:srgbClr val="002060"/>
                </a:solidFill>
              </a:rPr>
              <a:t>Pega Proposed Architecture</a:t>
            </a:r>
            <a:br>
              <a:rPr lang="en-US" sz="2100" dirty="0">
                <a:solidFill>
                  <a:srgbClr val="002060"/>
                </a:solidFill>
              </a:rPr>
            </a:br>
            <a:r>
              <a:rPr lang="en-US" sz="1400" i="1" dirty="0">
                <a:solidFill>
                  <a:srgbClr val="0070C0"/>
                </a:solidFill>
              </a:rPr>
              <a:t/>
            </a:r>
            <a:br>
              <a:rPr lang="en-US" sz="1400" i="1" dirty="0">
                <a:solidFill>
                  <a:srgbClr val="0070C0"/>
                </a:solidFill>
              </a:rPr>
            </a:br>
            <a:endParaRPr lang="en-US" sz="1400" i="1" dirty="0">
              <a:solidFill>
                <a:srgbClr val="0070C0"/>
              </a:solidFill>
            </a:endParaRPr>
          </a:p>
        </p:txBody>
      </p:sp>
      <p:sp>
        <p:nvSpPr>
          <p:cNvPr id="170" name="Rectangle 169"/>
          <p:cNvSpPr/>
          <p:nvPr/>
        </p:nvSpPr>
        <p:spPr>
          <a:xfrm>
            <a:off x="6295717" y="342051"/>
            <a:ext cx="2344718" cy="235356"/>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a:t>EXAMPLE</a:t>
            </a:r>
            <a:r>
              <a:rPr lang="en-US" sz="1200" dirty="0"/>
              <a:t> </a:t>
            </a:r>
            <a:r>
              <a:rPr lang="en-US" sz="1200" b="1" dirty="0"/>
              <a:t>ONLY – do not use</a:t>
            </a:r>
          </a:p>
        </p:txBody>
      </p:sp>
    </p:spTree>
    <p:extLst>
      <p:ext uri="{BB962C8B-B14F-4D97-AF65-F5344CB8AC3E}">
        <p14:creationId xmlns:p14="http://schemas.microsoft.com/office/powerpoint/2010/main" val="1809029952"/>
      </p:ext>
    </p:extLst>
  </p:cSld>
  <p:clrMapOvr>
    <a:masterClrMapping/>
  </p:clrMapOvr>
  <mc:AlternateContent xmlns:mc="http://schemas.openxmlformats.org/markup-compatibility/2006" xmlns:p14="http://schemas.microsoft.com/office/powerpoint/2010/main">
    <mc:Choice Requires="p14">
      <p:transition spd="slow" p14:dur="2000" advTm="8736"/>
    </mc:Choice>
    <mc:Fallback xmlns="">
      <p:transition spd="slow" advTm="87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idx="1"/>
          </p:nvPr>
        </p:nvSpPr>
        <p:spPr>
          <a:xfrm>
            <a:off x="365125" y="1657350"/>
            <a:ext cx="4206875" cy="3005138"/>
          </a:xfrm>
        </p:spPr>
        <p:txBody>
          <a:bodyPr>
            <a:normAutofit/>
          </a:bodyPr>
          <a:lstStyle/>
          <a:p>
            <a:pPr marL="0" indent="0">
              <a:buNone/>
            </a:pPr>
            <a:r>
              <a:rPr lang="en-GB" sz="1029" b="1" dirty="0"/>
              <a:t>Agenda</a:t>
            </a:r>
          </a:p>
          <a:p>
            <a:pPr lvl="0"/>
            <a:r>
              <a:rPr lang="en-GB" sz="1029" dirty="0"/>
              <a:t>The journey so far.</a:t>
            </a:r>
          </a:p>
          <a:p>
            <a:r>
              <a:rPr lang="en-GB" sz="1029" dirty="0"/>
              <a:t>Project overview – why, what, how.</a:t>
            </a:r>
            <a:endParaRPr lang="en-GB" sz="1029" b="1" dirty="0"/>
          </a:p>
          <a:p>
            <a:r>
              <a:rPr lang="en-GB" sz="1029" dirty="0"/>
              <a:t>Break (@ 10am).</a:t>
            </a:r>
          </a:p>
          <a:p>
            <a:r>
              <a:rPr lang="en-GB" sz="1029" dirty="0"/>
              <a:t>Solution overview.</a:t>
            </a:r>
          </a:p>
          <a:p>
            <a:r>
              <a:rPr lang="en-GB" sz="1029" dirty="0"/>
              <a:t>Break (@ 10am).</a:t>
            </a:r>
          </a:p>
          <a:p>
            <a:r>
              <a:rPr lang="en-GB" sz="1029" dirty="0"/>
              <a:t>Work practices &amp; processes.</a:t>
            </a:r>
          </a:p>
          <a:p>
            <a:pPr marL="0" indent="0">
              <a:buNone/>
            </a:pPr>
            <a:endParaRPr lang="en-US" sz="1029" dirty="0"/>
          </a:p>
        </p:txBody>
      </p:sp>
      <p:sp>
        <p:nvSpPr>
          <p:cNvPr id="6" name="Title 5"/>
          <p:cNvSpPr>
            <a:spLocks noGrp="1"/>
          </p:cNvSpPr>
          <p:nvPr>
            <p:ph type="title"/>
          </p:nvPr>
        </p:nvSpPr>
        <p:spPr/>
        <p:txBody>
          <a:bodyPr/>
          <a:lstStyle/>
          <a:p>
            <a:r>
              <a:rPr lang="en-US" dirty="0"/>
              <a:t>Welcome &amp; Introductions</a:t>
            </a:r>
          </a:p>
        </p:txBody>
      </p:sp>
      <p:sp>
        <p:nvSpPr>
          <p:cNvPr id="2" name="TextBox 1"/>
          <p:cNvSpPr txBox="1"/>
          <p:nvPr/>
        </p:nvSpPr>
        <p:spPr>
          <a:xfrm>
            <a:off x="365125" y="895350"/>
            <a:ext cx="7864475" cy="533400"/>
          </a:xfrm>
          <a:prstGeom prst="rect">
            <a:avLst/>
          </a:prstGeom>
          <a:noFill/>
        </p:spPr>
        <p:txBody>
          <a:bodyPr wrap="square" lIns="0" tIns="0" rIns="0" bIns="0" rtlCol="0">
            <a:noAutofit/>
          </a:bodyPr>
          <a:lstStyle/>
          <a:p>
            <a:pPr>
              <a:lnSpc>
                <a:spcPct val="100000"/>
              </a:lnSpc>
              <a:spcBef>
                <a:spcPts val="900"/>
              </a:spcBef>
              <a:buClr>
                <a:srgbClr val="00A6A7"/>
              </a:buClr>
            </a:pPr>
            <a:r>
              <a:rPr lang="en-AU" sz="1200" dirty="0"/>
              <a:t>&lt;provide statement about what this meeting is for – e.g. ABC Company in conjunction with partner and Pegasystems, will be replacing ABC’s legacy marketing system with Pega Marketing 7.2. </a:t>
            </a:r>
          </a:p>
          <a:p>
            <a:pPr>
              <a:lnSpc>
                <a:spcPct val="100000"/>
              </a:lnSpc>
              <a:spcBef>
                <a:spcPts val="900"/>
              </a:spcBef>
              <a:buClr>
                <a:srgbClr val="00A6A7"/>
              </a:buClr>
            </a:pPr>
            <a:r>
              <a:rPr lang="en-AU" sz="1200" dirty="0"/>
              <a:t>Welcome to the project </a:t>
            </a:r>
            <a:r>
              <a:rPr lang="en-AU" sz="1200" dirty="0" smtClean="0"/>
              <a:t>kick off.  </a:t>
            </a:r>
            <a:endParaRPr lang="en-AU" sz="1200" dirty="0"/>
          </a:p>
        </p:txBody>
      </p:sp>
      <p:sp>
        <p:nvSpPr>
          <p:cNvPr id="5" name="Text Placeholder 6"/>
          <p:cNvSpPr txBox="1">
            <a:spLocks/>
          </p:cNvSpPr>
          <p:nvPr/>
        </p:nvSpPr>
        <p:spPr>
          <a:xfrm>
            <a:off x="4565904" y="1659636"/>
            <a:ext cx="4206875" cy="3005138"/>
          </a:xfrm>
          <a:prstGeom prst="rect">
            <a:avLst/>
          </a:prstGeom>
        </p:spPr>
        <p:txBody>
          <a:bodyPr vert="horz" lIns="0" tIns="0" rIns="0" bIns="0" rtlCol="0">
            <a:normAutofit/>
          </a:bodyPr>
          <a:lstStyle>
            <a:lvl1pPr marL="182880" indent="-182880" algn="l" defTabSz="914400" rtl="0" eaLnBrk="1" latinLnBrk="0" hangingPunct="1">
              <a:spcBef>
                <a:spcPts val="900"/>
              </a:spcBef>
              <a:buClr>
                <a:schemeClr val="tx2"/>
              </a:buClr>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a:lstStyle>
          <a:p>
            <a:endParaRPr lang="en-GB" sz="1029" dirty="0"/>
          </a:p>
          <a:p>
            <a:r>
              <a:rPr lang="en-GB" sz="1029" dirty="0"/>
              <a:t>Lunch (@ 12:30).</a:t>
            </a:r>
          </a:p>
          <a:p>
            <a:r>
              <a:rPr lang="en-GB" sz="1029" dirty="0"/>
              <a:t>Project schedule.</a:t>
            </a:r>
          </a:p>
          <a:p>
            <a:r>
              <a:rPr lang="en-GB" sz="1029" dirty="0"/>
              <a:t>Project structure.</a:t>
            </a:r>
          </a:p>
          <a:p>
            <a:r>
              <a:rPr lang="en-GB" sz="1029" dirty="0"/>
              <a:t>Break (@ 10am).</a:t>
            </a:r>
          </a:p>
          <a:p>
            <a:r>
              <a:rPr lang="en-GB" sz="1029" dirty="0"/>
              <a:t>Governance.</a:t>
            </a:r>
          </a:p>
          <a:p>
            <a:r>
              <a:rPr lang="en-GB" sz="1029" dirty="0"/>
              <a:t>Logistics &amp; policies.</a:t>
            </a:r>
          </a:p>
          <a:p>
            <a:r>
              <a:rPr lang="en-GB" sz="1029" dirty="0"/>
              <a:t>Team event (6pm @ location).</a:t>
            </a:r>
          </a:p>
          <a:p>
            <a:pPr marL="0" indent="0">
              <a:buFont typeface="Calibri" pitchFamily="34" charset="0"/>
              <a:buNone/>
            </a:pPr>
            <a:endParaRPr lang="en-US" sz="1029" dirty="0"/>
          </a:p>
        </p:txBody>
      </p:sp>
      <p:sp>
        <p:nvSpPr>
          <p:cNvPr id="8" name="Rectangle 7"/>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338079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 Data Sheet</a:t>
            </a:r>
            <a:br>
              <a:rPr lang="en-US" dirty="0"/>
            </a:br>
            <a:endParaRPr lang="en-US" dirty="0"/>
          </a:p>
        </p:txBody>
      </p:sp>
      <p:sp>
        <p:nvSpPr>
          <p:cNvPr id="8" name="Rectangle 7"/>
          <p:cNvSpPr>
            <a:spLocks noChangeArrowheads="1"/>
          </p:cNvSpPr>
          <p:nvPr/>
        </p:nvSpPr>
        <p:spPr bwMode="auto">
          <a:xfrm>
            <a:off x="330114" y="808107"/>
            <a:ext cx="4422806" cy="3973191"/>
          </a:xfrm>
          <a:prstGeom prst="rect">
            <a:avLst/>
          </a:prstGeom>
          <a:noFill/>
          <a:ln w="38100">
            <a:solidFill>
              <a:schemeClr val="bg1">
                <a:lumMod val="95000"/>
              </a:schemeClr>
            </a:solidFill>
          </a:ln>
        </p:spPr>
        <p:txBody>
          <a:bodyPr wrap="square" lIns="67232" tIns="33616" rIns="67232" bIns="33616">
            <a:noAutofit/>
          </a:bodyPr>
          <a:lstStyle/>
          <a:p>
            <a:pPr marL="210112" indent="-210112" defTabSz="672358">
              <a:buFont typeface="Arial" panose="020B0604020202020204" pitchFamily="34" charset="0"/>
              <a:buChar char="•"/>
            </a:pPr>
            <a:r>
              <a:rPr lang="en-US" sz="1103" b="1" dirty="0">
                <a:solidFill>
                  <a:srgbClr val="24629F"/>
                </a:solidFill>
                <a:ea typeface="Verdana" pitchFamily="34" charset="0"/>
                <a:cs typeface="Estrangelo Edessa" pitchFamily="66" charset="0"/>
              </a:rPr>
              <a:t>Production Users</a:t>
            </a:r>
          </a:p>
          <a:p>
            <a:pPr marL="552918" lvl="1" indent="-210112" defTabSz="672358">
              <a:buFont typeface="Arial" panose="020B0604020202020204" pitchFamily="34" charset="0"/>
              <a:buChar char="•"/>
            </a:pPr>
            <a:r>
              <a:rPr lang="en-US" sz="1103" dirty="0">
                <a:solidFill>
                  <a:srgbClr val="008000"/>
                </a:solidFill>
                <a:ea typeface="Verdana" pitchFamily="34" charset="0"/>
                <a:cs typeface="Estrangelo Edessa" pitchFamily="66" charset="0"/>
              </a:rPr>
              <a:t>400 Call Center Associates &amp; Managers</a:t>
            </a:r>
          </a:p>
          <a:p>
            <a:pPr marL="552918" lvl="1" indent="-210112" defTabSz="672358">
              <a:buFont typeface="Arial" panose="020B0604020202020204" pitchFamily="34" charset="0"/>
              <a:buChar char="•"/>
            </a:pPr>
            <a:r>
              <a:rPr lang="en-US" sz="1103" dirty="0">
                <a:solidFill>
                  <a:srgbClr val="008000"/>
                </a:solidFill>
                <a:ea typeface="Verdana" pitchFamily="34" charset="0"/>
                <a:cs typeface="Estrangelo Edessa" pitchFamily="66" charset="0"/>
              </a:rPr>
              <a:t>800 Back Office Agents</a:t>
            </a:r>
          </a:p>
          <a:p>
            <a:pPr marL="210112" indent="-210112" defTabSz="672358">
              <a:buFont typeface="Arial" panose="020B0604020202020204" pitchFamily="34" charset="0"/>
              <a:buChar char="•"/>
            </a:pPr>
            <a:endParaRPr lang="en-US" sz="1103" b="1" dirty="0">
              <a:solidFill>
                <a:srgbClr val="24629F"/>
              </a:solidFill>
              <a:ea typeface="Verdana" pitchFamily="34" charset="0"/>
              <a:cs typeface="Estrangelo Edessa" pitchFamily="66" charset="0"/>
            </a:endParaRPr>
          </a:p>
          <a:p>
            <a:pPr marL="210112" indent="-210112" defTabSz="672358">
              <a:buFont typeface="Arial" panose="020B0604020202020204" pitchFamily="34" charset="0"/>
              <a:buChar char="•"/>
            </a:pPr>
            <a:r>
              <a:rPr lang="en-US" sz="1103" b="1" dirty="0">
                <a:solidFill>
                  <a:srgbClr val="24629F"/>
                </a:solidFill>
                <a:ea typeface="Verdana" pitchFamily="34" charset="0"/>
                <a:cs typeface="Estrangelo Edessa" pitchFamily="66" charset="0"/>
              </a:rPr>
              <a:t>Application Stack (</a:t>
            </a:r>
            <a:r>
              <a:rPr lang="en-US" sz="1103" b="1" dirty="0" err="1">
                <a:solidFill>
                  <a:srgbClr val="24629F"/>
                </a:solidFill>
                <a:ea typeface="Verdana" pitchFamily="34" charset="0"/>
                <a:cs typeface="Estrangelo Edessa" pitchFamily="66" charset="0"/>
              </a:rPr>
              <a:t>PegaCloud</a:t>
            </a:r>
            <a:r>
              <a:rPr lang="en-US" sz="1103" b="1" dirty="0">
                <a:solidFill>
                  <a:srgbClr val="24629F"/>
                </a:solidFill>
                <a:ea typeface="Verdana" pitchFamily="34" charset="0"/>
                <a:cs typeface="Estrangelo Edessa" pitchFamily="66" charset="0"/>
              </a:rPr>
              <a:t>)</a:t>
            </a:r>
          </a:p>
          <a:p>
            <a:pPr marL="552918" lvl="1" indent="-210112" defTabSz="672358">
              <a:buFont typeface="Arial" panose="020B0604020202020204" pitchFamily="34" charset="0"/>
              <a:buChar char="•"/>
            </a:pPr>
            <a:r>
              <a:rPr lang="en-US" sz="1103" dirty="0">
                <a:solidFill>
                  <a:srgbClr val="008000"/>
                </a:solidFill>
                <a:ea typeface="Verdana" pitchFamily="34" charset="0"/>
                <a:cs typeface="Estrangelo Edessa" pitchFamily="66" charset="0"/>
              </a:rPr>
              <a:t>Customer Service 7.31</a:t>
            </a:r>
          </a:p>
          <a:p>
            <a:pPr marL="552918" lvl="1" indent="-210112" defTabSz="672358">
              <a:buFont typeface="Arial" panose="020B0604020202020204" pitchFamily="34" charset="0"/>
              <a:buChar char="•"/>
            </a:pPr>
            <a:r>
              <a:rPr lang="en-US" sz="1103" dirty="0" err="1">
                <a:solidFill>
                  <a:srgbClr val="008000"/>
                </a:solidFill>
                <a:ea typeface="Verdana" pitchFamily="34" charset="0"/>
                <a:cs typeface="Estrangelo Edessa" pitchFamily="66" charset="0"/>
              </a:rPr>
              <a:t>Pega</a:t>
            </a:r>
            <a:r>
              <a:rPr lang="en-US" sz="1103" dirty="0">
                <a:solidFill>
                  <a:srgbClr val="008000"/>
                </a:solidFill>
                <a:ea typeface="Verdana" pitchFamily="34" charset="0"/>
                <a:cs typeface="Estrangelo Edessa" pitchFamily="66" charset="0"/>
              </a:rPr>
              <a:t> 7.3 </a:t>
            </a:r>
          </a:p>
          <a:p>
            <a:pPr marL="552918" lvl="1" indent="-210112" defTabSz="672358">
              <a:buFont typeface="Arial" panose="020B0604020202020204" pitchFamily="34" charset="0"/>
              <a:buChar char="•"/>
            </a:pPr>
            <a:r>
              <a:rPr lang="en-US" sz="1103" dirty="0">
                <a:solidFill>
                  <a:srgbClr val="008000"/>
                </a:solidFill>
                <a:ea typeface="Verdana" pitchFamily="34" charset="0"/>
                <a:cs typeface="Estrangelo Edessa" pitchFamily="66" charset="0"/>
              </a:rPr>
              <a:t>Tomcat (web container)</a:t>
            </a:r>
          </a:p>
          <a:p>
            <a:pPr marL="552918" lvl="1" indent="-210112" defTabSz="672358">
              <a:buFont typeface="Arial" panose="020B0604020202020204" pitchFamily="34" charset="0"/>
              <a:buChar char="•"/>
            </a:pPr>
            <a:r>
              <a:rPr lang="en-US" sz="1103" dirty="0" err="1">
                <a:solidFill>
                  <a:srgbClr val="008000"/>
                </a:solidFill>
                <a:ea typeface="Verdana" pitchFamily="34" charset="0"/>
                <a:cs typeface="Estrangelo Edessa" pitchFamily="66" charset="0"/>
              </a:rPr>
              <a:t>Postgres</a:t>
            </a:r>
            <a:r>
              <a:rPr lang="en-US" sz="1103" dirty="0">
                <a:solidFill>
                  <a:srgbClr val="008000"/>
                </a:solidFill>
                <a:ea typeface="Verdana" pitchFamily="34" charset="0"/>
                <a:cs typeface="Estrangelo Edessa" pitchFamily="66" charset="0"/>
              </a:rPr>
              <a:t> (database)</a:t>
            </a:r>
            <a:endParaRPr lang="en-US" sz="1103" dirty="0">
              <a:solidFill>
                <a:srgbClr val="002F5F"/>
              </a:solidFill>
              <a:ea typeface="Verdana" pitchFamily="34" charset="0"/>
              <a:cs typeface="Estrangelo Edessa" pitchFamily="66" charset="0"/>
            </a:endParaRPr>
          </a:p>
          <a:p>
            <a:pPr marL="171450" indent="-171450" defTabSz="672358">
              <a:buFont typeface="Arial"/>
              <a:buChar char="•"/>
            </a:pPr>
            <a:endParaRPr lang="en-US" sz="1103" b="1" dirty="0">
              <a:solidFill>
                <a:srgbClr val="24629F"/>
              </a:solidFill>
              <a:ea typeface="Verdana" pitchFamily="34" charset="0"/>
              <a:cs typeface="Estrangelo Edessa" pitchFamily="66" charset="0"/>
            </a:endParaRPr>
          </a:p>
          <a:p>
            <a:pPr marL="171450" indent="-171450" defTabSz="672358">
              <a:buFont typeface="Arial"/>
              <a:buChar char="•"/>
            </a:pPr>
            <a:r>
              <a:rPr lang="en-US" sz="1103" b="1" dirty="0">
                <a:solidFill>
                  <a:srgbClr val="24629F"/>
                </a:solidFill>
                <a:ea typeface="Verdana" pitchFamily="34" charset="0"/>
                <a:cs typeface="Estrangelo Edessa" pitchFamily="66" charset="0"/>
              </a:rPr>
              <a:t>Platform &amp; Applications:</a:t>
            </a:r>
          </a:p>
          <a:p>
            <a:pPr lvl="1"/>
            <a:r>
              <a:rPr lang="en-US" sz="1100" b="1" dirty="0" err="1">
                <a:solidFill>
                  <a:srgbClr val="008000"/>
                </a:solidFill>
              </a:rPr>
              <a:t>Pega</a:t>
            </a:r>
            <a:r>
              <a:rPr lang="en-US" sz="1100" b="1" dirty="0">
                <a:solidFill>
                  <a:srgbClr val="008000"/>
                </a:solidFill>
              </a:rPr>
              <a:t> 7 Platform</a:t>
            </a:r>
          </a:p>
          <a:p>
            <a:pPr marL="628650" lvl="1" indent="-171450">
              <a:buFont typeface="Arial"/>
              <a:buChar char="•"/>
            </a:pPr>
            <a:r>
              <a:rPr lang="en-US" sz="1100" dirty="0" err="1">
                <a:solidFill>
                  <a:srgbClr val="008000"/>
                </a:solidFill>
              </a:rPr>
              <a:t>Pega</a:t>
            </a:r>
            <a:r>
              <a:rPr lang="en-US" sz="1100" dirty="0">
                <a:solidFill>
                  <a:srgbClr val="008000"/>
                </a:solidFill>
              </a:rPr>
              <a:t> Customer Service</a:t>
            </a:r>
          </a:p>
          <a:p>
            <a:pPr marL="628650" lvl="1" indent="-171450">
              <a:buFont typeface="Arial"/>
              <a:buChar char="•"/>
            </a:pPr>
            <a:r>
              <a:rPr lang="en-US" sz="1100" dirty="0" err="1">
                <a:solidFill>
                  <a:srgbClr val="008000"/>
                </a:solidFill>
              </a:rPr>
              <a:t>Pega</a:t>
            </a:r>
            <a:r>
              <a:rPr lang="en-US" sz="1100" dirty="0">
                <a:solidFill>
                  <a:srgbClr val="008000"/>
                </a:solidFill>
              </a:rPr>
              <a:t> Call</a:t>
            </a:r>
          </a:p>
          <a:p>
            <a:pPr marL="628650" lvl="1" indent="-171450">
              <a:buFont typeface="Arial"/>
              <a:buChar char="•"/>
            </a:pPr>
            <a:r>
              <a:rPr lang="en-US" sz="1100" dirty="0" err="1">
                <a:solidFill>
                  <a:srgbClr val="008000"/>
                </a:solidFill>
              </a:rPr>
              <a:t>Pega</a:t>
            </a:r>
            <a:r>
              <a:rPr lang="en-US" sz="1100" dirty="0">
                <a:solidFill>
                  <a:srgbClr val="008000"/>
                </a:solidFill>
              </a:rPr>
              <a:t> Chat</a:t>
            </a:r>
          </a:p>
          <a:p>
            <a:pPr marL="628650" lvl="1" indent="-171450">
              <a:buFont typeface="Arial"/>
              <a:buChar char="•"/>
            </a:pPr>
            <a:r>
              <a:rPr lang="en-US" sz="1100" dirty="0" err="1">
                <a:solidFill>
                  <a:srgbClr val="008000"/>
                </a:solidFill>
              </a:rPr>
              <a:t>Pega</a:t>
            </a:r>
            <a:r>
              <a:rPr lang="en-US" sz="1100" dirty="0">
                <a:solidFill>
                  <a:srgbClr val="008000"/>
                </a:solidFill>
              </a:rPr>
              <a:t> Social Engagement</a:t>
            </a:r>
          </a:p>
          <a:p>
            <a:pPr marL="628650" lvl="1" indent="-171450">
              <a:buFont typeface="Arial"/>
              <a:buChar char="•"/>
            </a:pPr>
            <a:r>
              <a:rPr lang="en-US" sz="1100" dirty="0" err="1">
                <a:solidFill>
                  <a:srgbClr val="008000"/>
                </a:solidFill>
              </a:rPr>
              <a:t>Pega</a:t>
            </a:r>
            <a:r>
              <a:rPr lang="en-US" sz="1100" dirty="0">
                <a:solidFill>
                  <a:srgbClr val="008000"/>
                </a:solidFill>
              </a:rPr>
              <a:t> Knowledge Management</a:t>
            </a:r>
          </a:p>
          <a:p>
            <a:pPr marL="628650" lvl="1" indent="-171450">
              <a:buFont typeface="Arial"/>
              <a:buChar char="•"/>
            </a:pPr>
            <a:r>
              <a:rPr lang="en-US" sz="1100" dirty="0" err="1">
                <a:solidFill>
                  <a:srgbClr val="008000"/>
                </a:solidFill>
              </a:rPr>
              <a:t>Pega</a:t>
            </a:r>
            <a:r>
              <a:rPr lang="en-US" sz="1100" dirty="0">
                <a:solidFill>
                  <a:srgbClr val="008000"/>
                </a:solidFill>
              </a:rPr>
              <a:t> Mobile Client</a:t>
            </a:r>
          </a:p>
          <a:p>
            <a:pPr marL="628650" lvl="1" indent="-171450">
              <a:buFont typeface="Arial"/>
              <a:buChar char="•"/>
            </a:pPr>
            <a:r>
              <a:rPr lang="en-US" sz="1100" dirty="0" err="1">
                <a:solidFill>
                  <a:srgbClr val="008000"/>
                </a:solidFill>
              </a:rPr>
              <a:t>Pega</a:t>
            </a:r>
            <a:r>
              <a:rPr lang="en-US" sz="1100" dirty="0">
                <a:solidFill>
                  <a:srgbClr val="008000"/>
                </a:solidFill>
              </a:rPr>
              <a:t> Web </a:t>
            </a:r>
            <a:r>
              <a:rPr lang="en-US" sz="1100" dirty="0" err="1">
                <a:solidFill>
                  <a:srgbClr val="008000"/>
                </a:solidFill>
              </a:rPr>
              <a:t>Mashup</a:t>
            </a:r>
            <a:r>
              <a:rPr lang="en-US" sz="1100" dirty="0">
                <a:solidFill>
                  <a:srgbClr val="008000"/>
                </a:solidFill>
              </a:rPr>
              <a:t> </a:t>
            </a:r>
          </a:p>
          <a:p>
            <a:pPr marL="628650" lvl="1" indent="-171450">
              <a:buFont typeface="Arial"/>
              <a:buChar char="•"/>
            </a:pPr>
            <a:r>
              <a:rPr lang="en-US" sz="1100" dirty="0">
                <a:solidFill>
                  <a:srgbClr val="008000"/>
                </a:solidFill>
              </a:rPr>
              <a:t>6 Services and Connectors   </a:t>
            </a:r>
          </a:p>
          <a:p>
            <a:pPr marL="628650" lvl="1" indent="-171450">
              <a:buFont typeface="Arial"/>
              <a:buChar char="•"/>
            </a:pPr>
            <a:r>
              <a:rPr lang="en-US" sz="1100" dirty="0">
                <a:solidFill>
                  <a:srgbClr val="008000"/>
                </a:solidFill>
              </a:rPr>
              <a:t>Robotic Desktop Automation (RDA) </a:t>
            </a:r>
          </a:p>
          <a:p>
            <a:pPr marL="628650" lvl="1" indent="-171450">
              <a:buFont typeface="Arial"/>
              <a:buChar char="•"/>
            </a:pPr>
            <a:r>
              <a:rPr lang="en-US" sz="1100" dirty="0">
                <a:solidFill>
                  <a:srgbClr val="008000"/>
                </a:solidFill>
              </a:rPr>
              <a:t>Workforce Intelligence (WFI) </a:t>
            </a:r>
            <a:r>
              <a:rPr lang="en-US" sz="1100" i="1" dirty="0">
                <a:solidFill>
                  <a:srgbClr val="008000"/>
                </a:solidFill>
              </a:rPr>
              <a:t>(90 day trial)</a:t>
            </a:r>
          </a:p>
          <a:p>
            <a:pPr marL="628650" lvl="1" indent="-171450">
              <a:buFont typeface="Arial"/>
              <a:buChar char="•"/>
            </a:pPr>
            <a:r>
              <a:rPr lang="en-US" sz="1100" dirty="0">
                <a:solidFill>
                  <a:srgbClr val="008000"/>
                </a:solidFill>
              </a:rPr>
              <a:t>Predictive Diagnostic Cloud (PDC)</a:t>
            </a:r>
          </a:p>
          <a:p>
            <a:pPr marL="171450" indent="-171450" defTabSz="672358">
              <a:buFont typeface="Arial"/>
              <a:buChar char="•"/>
            </a:pPr>
            <a:endParaRPr lang="en-US" sz="1200" dirty="0">
              <a:solidFill>
                <a:srgbClr val="008000"/>
              </a:solidFill>
            </a:endParaRPr>
          </a:p>
          <a:p>
            <a:pPr lvl="1" defTabSz="672358"/>
            <a:endParaRPr lang="en-US" sz="1103" dirty="0">
              <a:solidFill>
                <a:srgbClr val="002F5F"/>
              </a:solidFill>
              <a:ea typeface="Verdana" pitchFamily="34" charset="0"/>
              <a:cs typeface="Estrangelo Edessa" pitchFamily="66" charset="0"/>
            </a:endParaRPr>
          </a:p>
          <a:p>
            <a:pPr marL="210112" indent="-210112" defTabSz="672358">
              <a:buFont typeface="Arial" panose="020B0604020202020204" pitchFamily="34" charset="0"/>
              <a:buChar char="•"/>
            </a:pPr>
            <a:endParaRPr lang="en-US" sz="1103" b="1" dirty="0">
              <a:solidFill>
                <a:srgbClr val="24629F"/>
              </a:solidFill>
              <a:ea typeface="Verdana" pitchFamily="34" charset="0"/>
              <a:cs typeface="Estrangelo Edessa" pitchFamily="66" charset="0"/>
            </a:endParaRPr>
          </a:p>
          <a:p>
            <a:pPr marL="210112" indent="-210112" defTabSz="672358">
              <a:buFont typeface="Arial" panose="020B0604020202020204" pitchFamily="34" charset="0"/>
              <a:buChar char="•"/>
            </a:pPr>
            <a:endParaRPr lang="en-US" sz="1103" b="1" dirty="0">
              <a:solidFill>
                <a:srgbClr val="24629F"/>
              </a:solidFill>
              <a:ea typeface="Verdana" pitchFamily="34" charset="0"/>
              <a:cs typeface="Estrangelo Edessa" pitchFamily="66" charset="0"/>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676" y="1148922"/>
            <a:ext cx="4103608" cy="3291559"/>
          </a:xfrm>
          <a:prstGeom prst="rect">
            <a:avLst/>
          </a:prstGeom>
          <a:noFill/>
          <a:ln w="38100">
            <a:solidFill>
              <a:schemeClr val="bg1">
                <a:lumMod val="95000"/>
              </a:schemeClr>
            </a:solidFill>
          </a:ln>
          <a:extLst>
            <a:ext uri="{909E8E84-426E-40dd-AFC4-6F175D3DCCD1}">
              <a14:hiddenFill xmlns:a14="http://schemas.microsoft.com/office/drawing/2010/main" xmlns="">
                <a:solidFill>
                  <a:schemeClr val="accent1"/>
                </a:solidFill>
              </a14:hiddenFill>
            </a:ext>
          </a:extLst>
        </p:spPr>
      </p:pic>
      <p:sp>
        <p:nvSpPr>
          <p:cNvPr id="5" name="Rectangle 4"/>
          <p:cNvSpPr/>
          <p:nvPr/>
        </p:nvSpPr>
        <p:spPr>
          <a:xfrm>
            <a:off x="6295717" y="342051"/>
            <a:ext cx="2344718" cy="235356"/>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a:t>EXAMPLE</a:t>
            </a:r>
            <a:r>
              <a:rPr lang="en-US" sz="1200" dirty="0"/>
              <a:t> </a:t>
            </a:r>
            <a:r>
              <a:rPr lang="en-US" sz="1200" b="1" dirty="0"/>
              <a:t>ONLY – do not use</a:t>
            </a:r>
          </a:p>
        </p:txBody>
      </p:sp>
    </p:spTree>
    <p:extLst>
      <p:ext uri="{BB962C8B-B14F-4D97-AF65-F5344CB8AC3E}">
        <p14:creationId xmlns:p14="http://schemas.microsoft.com/office/powerpoint/2010/main" val="334783549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73289" y="1098550"/>
            <a:ext cx="7475311" cy="3563938"/>
          </a:xfrm>
        </p:spPr>
        <p:txBody>
          <a:bodyPr/>
          <a:lstStyle/>
          <a:p>
            <a:r>
              <a:rPr lang="en-AU" dirty="0"/>
              <a:t>Describe all exclusions – be clear and thorough</a:t>
            </a:r>
          </a:p>
          <a:p>
            <a:pPr marL="0" indent="0">
              <a:buNone/>
            </a:pPr>
            <a:endParaRPr lang="en-GB" dirty="0"/>
          </a:p>
        </p:txBody>
      </p:sp>
      <p:sp>
        <p:nvSpPr>
          <p:cNvPr id="2" name="Title 1"/>
          <p:cNvSpPr>
            <a:spLocks noGrp="1"/>
          </p:cNvSpPr>
          <p:nvPr>
            <p:ph type="title"/>
          </p:nvPr>
        </p:nvSpPr>
        <p:spPr/>
        <p:txBody>
          <a:bodyPr/>
          <a:lstStyle/>
          <a:p>
            <a:r>
              <a:rPr lang="en-GB" dirty="0"/>
              <a:t>Solution Overview</a:t>
            </a:r>
            <a:br>
              <a:rPr lang="en-GB" dirty="0"/>
            </a:br>
            <a:r>
              <a:rPr lang="en-GB" dirty="0"/>
              <a:t>- Out of Scope</a:t>
            </a:r>
          </a:p>
        </p:txBody>
      </p:sp>
      <p:sp>
        <p:nvSpPr>
          <p:cNvPr id="4" name="Rectangle 3"/>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389929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2"/>
          <a:srcRect l="5556" r="5556"/>
          <a:stretch>
            <a:fillRect/>
          </a:stretch>
        </p:blipFill>
        <p:spPr>
          <a:prstGeom prst="rect">
            <a:avLst/>
          </a:prstGeom>
        </p:spPr>
      </p:pic>
      <p:sp>
        <p:nvSpPr>
          <p:cNvPr id="6" name="Footer Placeholder 5"/>
          <p:cNvSpPr>
            <a:spLocks noGrp="1"/>
          </p:cNvSpPr>
          <p:nvPr>
            <p:ph type="ftr" sz="quarter" idx="16"/>
          </p:nvPr>
        </p:nvSpPr>
        <p:spPr/>
        <p:txBody>
          <a:bodyPr/>
          <a:lstStyle/>
          <a:p>
            <a:r>
              <a:rPr lang="en-US"/>
              <a:t>Footer (Edit footer for all slides with View &gt; Header &amp; Footer)</a:t>
            </a:r>
            <a:endParaRPr lang="en-US" dirty="0"/>
          </a:p>
        </p:txBody>
      </p:sp>
      <p:sp>
        <p:nvSpPr>
          <p:cNvPr id="7" name="Slide Number Placeholder 6"/>
          <p:cNvSpPr>
            <a:spLocks noGrp="1"/>
          </p:cNvSpPr>
          <p:nvPr>
            <p:ph type="sldNum" sz="quarter" idx="17"/>
          </p:nvPr>
        </p:nvSpPr>
        <p:spPr/>
        <p:txBody>
          <a:bodyPr/>
          <a:lstStyle/>
          <a:p>
            <a:fld id="{94C005EB-05AB-4350-8862-D44178390B49}" type="slidenum">
              <a:rPr lang="en-US" smtClean="0"/>
              <a:pPr/>
              <a:t>22</a:t>
            </a:fld>
            <a:endParaRPr lang="en-US" dirty="0"/>
          </a:p>
        </p:txBody>
      </p:sp>
      <p:sp>
        <p:nvSpPr>
          <p:cNvPr id="10" name="Rectangle 9"/>
          <p:cNvSpPr/>
          <p:nvPr/>
        </p:nvSpPr>
        <p:spPr>
          <a:xfrm>
            <a:off x="304800" y="2110085"/>
            <a:ext cx="4114800" cy="923330"/>
          </a:xfrm>
          <a:prstGeom prst="rect">
            <a:avLst/>
          </a:prstGeom>
          <a:noFill/>
        </p:spPr>
        <p:txBody>
          <a:bodyPr wrap="squar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15 minutes</a:t>
            </a:r>
          </a:p>
        </p:txBody>
      </p:sp>
    </p:spTree>
    <p:extLst>
      <p:ext uri="{BB962C8B-B14F-4D97-AF65-F5344CB8AC3E}">
        <p14:creationId xmlns:p14="http://schemas.microsoft.com/office/powerpoint/2010/main" val="279721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Work Practices &amp; Processes</a:t>
            </a:r>
          </a:p>
        </p:txBody>
      </p:sp>
      <p:sp>
        <p:nvSpPr>
          <p:cNvPr id="18" name="Subtitle 17"/>
          <p:cNvSpPr>
            <a:spLocks noGrp="1"/>
          </p:cNvSpPr>
          <p:nvPr>
            <p:ph type="subTitle" idx="1"/>
          </p:nvPr>
        </p:nvSpPr>
        <p:spPr/>
        <p:txBody>
          <a:bodyPr/>
          <a:lstStyle/>
          <a:p>
            <a:r>
              <a:rPr lang="en-US" dirty="0"/>
              <a:t>Presenter Name</a:t>
            </a:r>
          </a:p>
        </p:txBody>
      </p:sp>
      <p:pic>
        <p:nvPicPr>
          <p:cNvPr id="14" name="Picture Placeholder 1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85" b="185"/>
          <a:stretch>
            <a:fillRect/>
          </a:stretch>
        </p:blipFill>
        <p:spPr/>
      </p:pic>
      <p:pic>
        <p:nvPicPr>
          <p:cNvPr id="17" name="Picture Placeholder 1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46" b="46"/>
          <a:stretch>
            <a:fillRect/>
          </a:stretch>
        </p:blipFill>
        <p:spPr/>
      </p:pic>
      <p:pic>
        <p:nvPicPr>
          <p:cNvPr id="19" name="Picture Placeholder 18"/>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85" b="185"/>
          <a:stretch>
            <a:fillRect/>
          </a:stretch>
        </p:blipFill>
        <p:spPr/>
      </p:pic>
      <p:sp>
        <p:nvSpPr>
          <p:cNvPr id="8" name="Rectangle 7"/>
          <p:cNvSpPr/>
          <p:nvPr/>
        </p:nvSpPr>
        <p:spPr>
          <a:xfrm>
            <a:off x="5715000" y="57150"/>
            <a:ext cx="16459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visually similar size to Pega logo</a:t>
            </a:r>
          </a:p>
        </p:txBody>
      </p:sp>
    </p:spTree>
    <p:extLst>
      <p:ext uri="{BB962C8B-B14F-4D97-AF65-F5344CB8AC3E}">
        <p14:creationId xmlns:p14="http://schemas.microsoft.com/office/powerpoint/2010/main" val="229158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73289" y="1098550"/>
            <a:ext cx="7475311" cy="3563938"/>
          </a:xfrm>
        </p:spPr>
        <p:txBody>
          <a:bodyPr/>
          <a:lstStyle/>
          <a:p>
            <a:r>
              <a:rPr lang="en-AU" dirty="0"/>
              <a:t>Provide a brief statement on why standard work practices and processes will help the </a:t>
            </a:r>
            <a:r>
              <a:rPr lang="en-AU" dirty="0" smtClean="0"/>
              <a:t>project.</a:t>
            </a:r>
            <a:endParaRPr lang="en-AU" dirty="0"/>
          </a:p>
          <a:p>
            <a:r>
              <a:rPr lang="en-US" dirty="0"/>
              <a:t>Describe best practices.</a:t>
            </a:r>
            <a:endParaRPr lang="en-AU" dirty="0"/>
          </a:p>
          <a:p>
            <a:pPr marL="0" indent="0">
              <a:buNone/>
            </a:pPr>
            <a:endParaRPr lang="en-GB" dirty="0"/>
          </a:p>
        </p:txBody>
      </p:sp>
      <p:sp>
        <p:nvSpPr>
          <p:cNvPr id="2" name="Title 1"/>
          <p:cNvSpPr>
            <a:spLocks noGrp="1"/>
          </p:cNvSpPr>
          <p:nvPr>
            <p:ph type="title"/>
          </p:nvPr>
        </p:nvSpPr>
        <p:spPr/>
        <p:txBody>
          <a:bodyPr/>
          <a:lstStyle/>
          <a:p>
            <a:r>
              <a:rPr lang="en-GB" dirty="0"/>
              <a:t>Work Practices &amp; Processes</a:t>
            </a:r>
            <a:br>
              <a:rPr lang="en-GB" dirty="0"/>
            </a:br>
            <a:endParaRPr lang="en-GB" dirty="0"/>
          </a:p>
        </p:txBody>
      </p:sp>
      <p:sp>
        <p:nvSpPr>
          <p:cNvPr id="4" name="Rectangle 3"/>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68119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48974"/>
            <a:ext cx="8474470" cy="461679"/>
          </a:xfrm>
        </p:spPr>
        <p:txBody>
          <a:bodyPr>
            <a:normAutofit/>
          </a:bodyPr>
          <a:lstStyle/>
          <a:p>
            <a:r>
              <a:rPr lang="en-AU" sz="2400" dirty="0"/>
              <a:t>Delivery Approach</a:t>
            </a:r>
            <a:endParaRPr lang="en-US" sz="2400" dirty="0"/>
          </a:p>
        </p:txBody>
      </p:sp>
      <p:sp>
        <p:nvSpPr>
          <p:cNvPr id="30" name="Rectangle 29"/>
          <p:cNvSpPr/>
          <p:nvPr/>
        </p:nvSpPr>
        <p:spPr>
          <a:xfrm>
            <a:off x="5903973" y="154849"/>
            <a:ext cx="2344718" cy="235356"/>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a:t>EXAMPLE</a:t>
            </a:r>
            <a:r>
              <a:rPr lang="en-US" sz="1200" dirty="0"/>
              <a:t> </a:t>
            </a:r>
            <a:r>
              <a:rPr lang="en-US" sz="1200" b="1" dirty="0"/>
              <a:t>ONLY !!</a:t>
            </a:r>
          </a:p>
        </p:txBody>
      </p:sp>
      <p:pic>
        <p:nvPicPr>
          <p:cNvPr id="5" name="Picture 4"/>
          <p:cNvPicPr>
            <a:picLocks noChangeAspect="1"/>
          </p:cNvPicPr>
          <p:nvPr/>
        </p:nvPicPr>
        <p:blipFill>
          <a:blip r:embed="rId2"/>
          <a:stretch>
            <a:fillRect/>
          </a:stretch>
        </p:blipFill>
        <p:spPr>
          <a:xfrm>
            <a:off x="63617" y="622441"/>
            <a:ext cx="9016765" cy="4151736"/>
          </a:xfrm>
          <a:prstGeom prst="rect">
            <a:avLst/>
          </a:prstGeom>
        </p:spPr>
      </p:pic>
    </p:spTree>
    <p:extLst>
      <p:ext uri="{BB962C8B-B14F-4D97-AF65-F5344CB8AC3E}">
        <p14:creationId xmlns:p14="http://schemas.microsoft.com/office/powerpoint/2010/main" val="179695091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4294967295"/>
          </p:nvPr>
        </p:nvSpPr>
        <p:spPr>
          <a:xfrm>
            <a:off x="269876" y="4801148"/>
            <a:ext cx="601663" cy="273805"/>
          </a:xfrm>
          <a:prstGeom prst="rect">
            <a:avLst/>
          </a:prstGeom>
          <a:noFill/>
        </p:spPr>
        <p:txBody>
          <a:bodyPr vert="horz" lIns="81633" tIns="40816" rIns="81633" bIns="40816" rtlCol="0" anchor="b" anchorCtr="0"/>
          <a:lstStyle>
            <a:lvl1pPr eaLnBrk="0" hangingPunct="0">
              <a:defRPr sz="1985">
                <a:solidFill>
                  <a:srgbClr val="646D72"/>
                </a:solidFill>
                <a:latin typeface="Arial" charset="0"/>
                <a:ea typeface="ＭＳ Ｐゴシック" pitchFamily="34" charset="-128"/>
              </a:defRPr>
            </a:lvl1pPr>
            <a:lvl2pPr marL="663307" indent="-255118" eaLnBrk="0" hangingPunct="0">
              <a:defRPr sz="1985">
                <a:solidFill>
                  <a:srgbClr val="646D72"/>
                </a:solidFill>
                <a:latin typeface="Arial" charset="0"/>
                <a:ea typeface="ＭＳ Ｐゴシック" pitchFamily="34" charset="-128"/>
              </a:defRPr>
            </a:lvl2pPr>
            <a:lvl3pPr marL="1020472" indent="-204094" eaLnBrk="0" hangingPunct="0">
              <a:defRPr sz="1985">
                <a:solidFill>
                  <a:srgbClr val="646D72"/>
                </a:solidFill>
                <a:latin typeface="Arial" charset="0"/>
                <a:ea typeface="ＭＳ Ｐゴシック" pitchFamily="34" charset="-128"/>
              </a:defRPr>
            </a:lvl3pPr>
            <a:lvl4pPr marL="1428661" indent="-204094" eaLnBrk="0" hangingPunct="0">
              <a:defRPr sz="1985">
                <a:solidFill>
                  <a:srgbClr val="646D72"/>
                </a:solidFill>
                <a:latin typeface="Arial" charset="0"/>
                <a:ea typeface="ＭＳ Ｐゴシック" pitchFamily="34" charset="-128"/>
              </a:defRPr>
            </a:lvl4pPr>
            <a:lvl5pPr marL="1836849" indent="-204094" eaLnBrk="0" hangingPunct="0">
              <a:defRPr sz="1985">
                <a:solidFill>
                  <a:srgbClr val="646D72"/>
                </a:solidFill>
                <a:latin typeface="Arial" charset="0"/>
                <a:ea typeface="ＭＳ Ｐゴシック" pitchFamily="34" charset="-128"/>
              </a:defRPr>
            </a:lvl5pPr>
            <a:lvl6pPr marL="2245038" indent="-204094" algn="ctr" defTabSz="408189" eaLnBrk="0" fontAlgn="base" hangingPunct="0">
              <a:spcBef>
                <a:spcPct val="0"/>
              </a:spcBef>
              <a:spcAft>
                <a:spcPct val="0"/>
              </a:spcAft>
              <a:defRPr sz="1985">
                <a:solidFill>
                  <a:srgbClr val="646D72"/>
                </a:solidFill>
                <a:latin typeface="Arial" charset="0"/>
                <a:ea typeface="ＭＳ Ｐゴシック" pitchFamily="34" charset="-128"/>
              </a:defRPr>
            </a:lvl6pPr>
            <a:lvl7pPr marL="2653227" indent="-204094" algn="ctr" defTabSz="408189" eaLnBrk="0" fontAlgn="base" hangingPunct="0">
              <a:spcBef>
                <a:spcPct val="0"/>
              </a:spcBef>
              <a:spcAft>
                <a:spcPct val="0"/>
              </a:spcAft>
              <a:defRPr sz="1985">
                <a:solidFill>
                  <a:srgbClr val="646D72"/>
                </a:solidFill>
                <a:latin typeface="Arial" charset="0"/>
                <a:ea typeface="ＭＳ Ｐゴシック" pitchFamily="34" charset="-128"/>
              </a:defRPr>
            </a:lvl7pPr>
            <a:lvl8pPr marL="3061416" indent="-204094" algn="ctr" defTabSz="408189" eaLnBrk="0" fontAlgn="base" hangingPunct="0">
              <a:spcBef>
                <a:spcPct val="0"/>
              </a:spcBef>
              <a:spcAft>
                <a:spcPct val="0"/>
              </a:spcAft>
              <a:defRPr sz="1985">
                <a:solidFill>
                  <a:srgbClr val="646D72"/>
                </a:solidFill>
                <a:latin typeface="Arial" charset="0"/>
                <a:ea typeface="ＭＳ Ｐゴシック" pitchFamily="34" charset="-128"/>
              </a:defRPr>
            </a:lvl8pPr>
            <a:lvl9pPr marL="3469604" indent="-204094" algn="ctr" defTabSz="408189" eaLnBrk="0" fontAlgn="base" hangingPunct="0">
              <a:spcBef>
                <a:spcPct val="0"/>
              </a:spcBef>
              <a:spcAft>
                <a:spcPct val="0"/>
              </a:spcAft>
              <a:defRPr sz="1985">
                <a:solidFill>
                  <a:srgbClr val="646D72"/>
                </a:solidFill>
                <a:latin typeface="Arial" charset="0"/>
                <a:ea typeface="ＭＳ Ｐゴシック" pitchFamily="34" charset="-128"/>
              </a:defRPr>
            </a:lvl9pPr>
          </a:lstStyle>
          <a:p>
            <a:pPr eaLnBrk="1" hangingPunct="1"/>
            <a:fld id="{46826268-1F33-4F97-9E23-E162999BB7B4}" type="slidenum">
              <a:rPr lang="en-US" sz="882">
                <a:solidFill>
                  <a:srgbClr val="FFFFFF"/>
                </a:solidFill>
                <a:latin typeface="Verdana" pitchFamily="34" charset="0"/>
              </a:rPr>
              <a:pPr eaLnBrk="1" hangingPunct="1"/>
              <a:t>26</a:t>
            </a:fld>
            <a:endParaRPr lang="en-US" sz="882" dirty="0">
              <a:solidFill>
                <a:srgbClr val="FFFFFF"/>
              </a:solidFill>
              <a:latin typeface="Verdana" pitchFamily="34" charset="0"/>
            </a:endParaRPr>
          </a:p>
        </p:txBody>
      </p:sp>
      <p:sp>
        <p:nvSpPr>
          <p:cNvPr id="11268" name="Rectangle 12"/>
          <p:cNvSpPr>
            <a:spLocks noGrp="1"/>
          </p:cNvSpPr>
          <p:nvPr>
            <p:ph type="title"/>
          </p:nvPr>
        </p:nvSpPr>
        <p:spPr/>
        <p:txBody>
          <a:bodyPr vert="horz" lIns="0" tIns="0" rIns="0" bIns="0" rtlCol="0" anchor="b" anchorCtr="0">
            <a:normAutofit/>
          </a:bodyPr>
          <a:lstStyle/>
          <a:p>
            <a:r>
              <a:rPr lang="en-US" dirty="0"/>
              <a:t>Direct Capture of Objectives (DCO)</a:t>
            </a:r>
            <a:br>
              <a:rPr lang="en-US" dirty="0"/>
            </a:br>
            <a:endParaRPr lang="en-US" dirty="0"/>
          </a:p>
        </p:txBody>
      </p:sp>
      <p:sp>
        <p:nvSpPr>
          <p:cNvPr id="6150" name="AutoShape 15"/>
          <p:cNvSpPr>
            <a:spLocks noChangeArrowheads="1"/>
          </p:cNvSpPr>
          <p:nvPr/>
        </p:nvSpPr>
        <p:spPr bwMode="auto">
          <a:xfrm>
            <a:off x="1691868" y="1304555"/>
            <a:ext cx="1406502" cy="464889"/>
          </a:xfrm>
          <a:prstGeom prst="flowChartAlternateProcess">
            <a:avLst/>
          </a:prstGeom>
          <a:solidFill>
            <a:srgbClr val="002060"/>
          </a:solidFill>
          <a:ln>
            <a:headEnd/>
            <a:tailEnd/>
          </a:ln>
          <a:effectLst>
            <a:glow rad="101600">
              <a:schemeClr val="accent3">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none" lIns="81633" tIns="40816" rIns="81633" bIns="40816" anchor="ctr"/>
          <a:lstStyle/>
          <a:p>
            <a:pPr algn="ctr" defTabSz="816377">
              <a:defRPr/>
            </a:pPr>
            <a:r>
              <a:rPr lang="en-US" sz="1324" dirty="0">
                <a:solidFill>
                  <a:schemeClr val="bg1"/>
                </a:solidFill>
              </a:rPr>
              <a:t>Prep DCO</a:t>
            </a:r>
          </a:p>
        </p:txBody>
      </p:sp>
      <p:sp>
        <p:nvSpPr>
          <p:cNvPr id="6151" name="AutoShape 16"/>
          <p:cNvSpPr>
            <a:spLocks noChangeArrowheads="1"/>
          </p:cNvSpPr>
          <p:nvPr/>
        </p:nvSpPr>
        <p:spPr bwMode="auto">
          <a:xfrm>
            <a:off x="1693456" y="2193228"/>
            <a:ext cx="1406501" cy="464889"/>
          </a:xfrm>
          <a:prstGeom prst="flowChartAlternateProcess">
            <a:avLst/>
          </a:prstGeom>
          <a:solidFill>
            <a:srgbClr val="002060"/>
          </a:solidFill>
          <a:ln>
            <a:headEnd/>
            <a:tailEnd/>
          </a:ln>
          <a:effectLst>
            <a:glow rad="101600">
              <a:schemeClr val="accent1">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none" lIns="81633" tIns="40816" rIns="81633" bIns="40816" anchor="ctr"/>
          <a:lstStyle/>
          <a:p>
            <a:pPr algn="ctr">
              <a:defRPr/>
            </a:pPr>
            <a:r>
              <a:rPr lang="en-US" sz="1324" dirty="0">
                <a:solidFill>
                  <a:schemeClr val="bg1"/>
                </a:solidFill>
              </a:rPr>
              <a:t>DCO Session</a:t>
            </a:r>
          </a:p>
        </p:txBody>
      </p:sp>
      <p:sp>
        <p:nvSpPr>
          <p:cNvPr id="6152" name="AutoShape 17"/>
          <p:cNvSpPr>
            <a:spLocks noChangeArrowheads="1"/>
          </p:cNvSpPr>
          <p:nvPr/>
        </p:nvSpPr>
        <p:spPr bwMode="auto">
          <a:xfrm>
            <a:off x="1690281" y="3126565"/>
            <a:ext cx="1406501" cy="464889"/>
          </a:xfrm>
          <a:prstGeom prst="flowChartAlternateProcess">
            <a:avLst/>
          </a:prstGeom>
          <a:solidFill>
            <a:srgbClr val="002060"/>
          </a:solidFill>
          <a:ln>
            <a:headEnd/>
            <a:tailEnd/>
          </a:ln>
          <a:effectLst>
            <a:glow rad="101600">
              <a:schemeClr val="accent4">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none" lIns="81633" tIns="40816" rIns="81633" bIns="40816" anchor="ctr"/>
          <a:lstStyle/>
          <a:p>
            <a:pPr algn="ctr"/>
            <a:r>
              <a:rPr lang="en-US" sz="1324" dirty="0">
                <a:solidFill>
                  <a:schemeClr val="bg1"/>
                </a:solidFill>
              </a:rPr>
              <a:t>Post DCO</a:t>
            </a:r>
          </a:p>
        </p:txBody>
      </p:sp>
      <p:sp>
        <p:nvSpPr>
          <p:cNvPr id="6153" name="AutoShape 18"/>
          <p:cNvSpPr>
            <a:spLocks noChangeArrowheads="1"/>
          </p:cNvSpPr>
          <p:nvPr/>
        </p:nvSpPr>
        <p:spPr bwMode="auto">
          <a:xfrm>
            <a:off x="1693456" y="4149925"/>
            <a:ext cx="1406501" cy="464889"/>
          </a:xfrm>
          <a:prstGeom prst="flowChartAlternateProcess">
            <a:avLst/>
          </a:prstGeom>
          <a:solidFill>
            <a:srgbClr val="002060"/>
          </a:solidFill>
          <a:ln>
            <a:headEnd/>
            <a:tailEnd/>
          </a:ln>
          <a:effectLst>
            <a:glow rad="101600">
              <a:srgbClr val="7EC234">
                <a:alpha val="40000"/>
              </a:srgb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none" lIns="81633" tIns="40816" rIns="81633" bIns="40816" anchor="ctr"/>
          <a:lstStyle/>
          <a:p>
            <a:pPr algn="ctr">
              <a:defRPr/>
            </a:pPr>
            <a:r>
              <a:rPr lang="en-US" sz="1324" dirty="0">
                <a:solidFill>
                  <a:schemeClr val="bg1"/>
                </a:solidFill>
              </a:rPr>
              <a:t>Playback</a:t>
            </a:r>
          </a:p>
        </p:txBody>
      </p:sp>
      <p:sp>
        <p:nvSpPr>
          <p:cNvPr id="6155" name="AutoShape 20"/>
          <p:cNvSpPr>
            <a:spLocks noChangeArrowheads="1"/>
          </p:cNvSpPr>
          <p:nvPr/>
        </p:nvSpPr>
        <p:spPr bwMode="auto">
          <a:xfrm>
            <a:off x="3142695" y="3448380"/>
            <a:ext cx="320745" cy="797606"/>
          </a:xfrm>
          <a:prstGeom prst="curvedLeftArrow">
            <a:avLst>
              <a:gd name="adj1" fmla="val 41075"/>
              <a:gd name="adj2" fmla="val 82158"/>
              <a:gd name="adj3" fmla="val 33333"/>
            </a:avLst>
          </a:prstGeom>
          <a:solidFill>
            <a:srgbClr val="008080"/>
          </a:solidFill>
          <a:ln w="317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633" tIns="40816" rIns="81633" bIns="40816" anchor="ctr"/>
          <a:lstStyle/>
          <a:p>
            <a:pPr algn="ctr"/>
            <a:endParaRPr lang="en-US" sz="1324" dirty="0"/>
          </a:p>
        </p:txBody>
      </p:sp>
      <p:sp>
        <p:nvSpPr>
          <p:cNvPr id="6156" name="AutoShape 22"/>
          <p:cNvSpPr>
            <a:spLocks noChangeArrowheads="1"/>
          </p:cNvSpPr>
          <p:nvPr/>
        </p:nvSpPr>
        <p:spPr bwMode="auto">
          <a:xfrm rot="10800000">
            <a:off x="1284869" y="3371979"/>
            <a:ext cx="350919" cy="797606"/>
          </a:xfrm>
          <a:prstGeom prst="curvedLeftArrow">
            <a:avLst>
              <a:gd name="adj1" fmla="val 41075"/>
              <a:gd name="adj2" fmla="val 82158"/>
              <a:gd name="adj3" fmla="val 33333"/>
            </a:avLst>
          </a:prstGeom>
          <a:solidFill>
            <a:srgbClr val="008080"/>
          </a:solidFill>
          <a:ln w="317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1633" tIns="40816" rIns="81633" bIns="40816" anchor="ctr"/>
          <a:lstStyle/>
          <a:p>
            <a:pPr algn="ctr"/>
            <a:endParaRPr lang="en-US" sz="1324" dirty="0"/>
          </a:p>
        </p:txBody>
      </p:sp>
      <p:sp>
        <p:nvSpPr>
          <p:cNvPr id="6176" name="Text Box 45"/>
          <p:cNvSpPr txBox="1">
            <a:spLocks noChangeArrowheads="1"/>
          </p:cNvSpPr>
          <p:nvPr/>
        </p:nvSpPr>
        <p:spPr bwMode="auto">
          <a:xfrm>
            <a:off x="125089" y="3544845"/>
            <a:ext cx="1119383" cy="421881"/>
          </a:xfrm>
          <a:prstGeom prst="rect">
            <a:avLst/>
          </a:prstGeom>
          <a:noFill/>
          <a:ln>
            <a:noFill/>
          </a:ln>
          <a:effectLst/>
          <a:extLst/>
        </p:spPr>
        <p:txBody>
          <a:bodyPr wrap="square" lIns="81633" tIns="40816" rIns="81633" bIns="40816">
            <a:spAutoFit/>
          </a:bodyP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ctr" eaLnBrk="1" hangingPunct="1">
              <a:spcBef>
                <a:spcPct val="50000"/>
              </a:spcBef>
            </a:pPr>
            <a:r>
              <a:rPr lang="en-US" sz="1103" b="1" i="1" dirty="0"/>
              <a:t>Iterate as necessary</a:t>
            </a:r>
          </a:p>
        </p:txBody>
      </p:sp>
      <p:sp>
        <p:nvSpPr>
          <p:cNvPr id="6180" name="Text Box 24"/>
          <p:cNvSpPr txBox="1">
            <a:spLocks noChangeArrowheads="1"/>
          </p:cNvSpPr>
          <p:nvPr/>
        </p:nvSpPr>
        <p:spPr bwMode="auto">
          <a:xfrm>
            <a:off x="3580709" y="2092476"/>
            <a:ext cx="3228471" cy="8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326" tIns="16326" rIns="16326" bIns="16326">
            <a:spAutoFit/>
          </a:bodyPr>
          <a:lstStyle>
            <a:lvl1pPr marL="171450" indent="-171450"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l" eaLnBrk="1" hangingPunct="1">
              <a:spcBef>
                <a:spcPct val="10000"/>
              </a:spcBef>
              <a:buFont typeface="Wingdings" pitchFamily="2" charset="2"/>
              <a:buChar char="ü"/>
            </a:pPr>
            <a:r>
              <a:rPr lang="en-US" sz="956" b="1" i="1" dirty="0">
                <a:solidFill>
                  <a:srgbClr val="005293"/>
                </a:solidFill>
              </a:rPr>
              <a:t>Review &amp; Validate Use Case Set and Mockup</a:t>
            </a:r>
          </a:p>
          <a:p>
            <a:pPr algn="l" eaLnBrk="1" hangingPunct="1">
              <a:spcBef>
                <a:spcPct val="10000"/>
              </a:spcBef>
              <a:buFont typeface="Wingdings" pitchFamily="2" charset="2"/>
              <a:buChar char="ü"/>
            </a:pPr>
            <a:r>
              <a:rPr lang="en-US" sz="956" b="1" i="1" dirty="0">
                <a:solidFill>
                  <a:srgbClr val="005293"/>
                </a:solidFill>
              </a:rPr>
              <a:t>Walkthrough and Adjust Drafts where necessary</a:t>
            </a:r>
          </a:p>
          <a:p>
            <a:pPr algn="l" eaLnBrk="1" hangingPunct="1">
              <a:spcBef>
                <a:spcPct val="10000"/>
              </a:spcBef>
              <a:buFont typeface="Wingdings" pitchFamily="2" charset="2"/>
              <a:buChar char="ü"/>
            </a:pPr>
            <a:r>
              <a:rPr lang="en-US" sz="956" b="1" i="1" dirty="0">
                <a:solidFill>
                  <a:srgbClr val="005293"/>
                </a:solidFill>
              </a:rPr>
              <a:t>Gather feedback on Flows, UI and Usability </a:t>
            </a:r>
          </a:p>
          <a:p>
            <a:pPr algn="l" eaLnBrk="1" hangingPunct="1">
              <a:spcBef>
                <a:spcPct val="10000"/>
              </a:spcBef>
              <a:buFont typeface="Wingdings" pitchFamily="2" charset="2"/>
              <a:buChar char="ü"/>
            </a:pPr>
            <a:r>
              <a:rPr lang="en-US" sz="956" b="1" i="1" dirty="0">
                <a:solidFill>
                  <a:srgbClr val="005293"/>
                </a:solidFill>
              </a:rPr>
              <a:t>Identify and discuss dependencies</a:t>
            </a:r>
          </a:p>
          <a:p>
            <a:pPr algn="l" eaLnBrk="1" hangingPunct="1">
              <a:spcBef>
                <a:spcPct val="10000"/>
              </a:spcBef>
              <a:buFont typeface="Wingdings" pitchFamily="2" charset="2"/>
              <a:buChar char="ü"/>
            </a:pPr>
            <a:r>
              <a:rPr lang="en-US" sz="956" b="1" i="1" dirty="0">
                <a:solidFill>
                  <a:srgbClr val="005293"/>
                </a:solidFill>
              </a:rPr>
              <a:t>Review and delegate parking lot and Action items</a:t>
            </a:r>
          </a:p>
        </p:txBody>
      </p:sp>
      <p:sp>
        <p:nvSpPr>
          <p:cNvPr id="5" name="Flowchart: Merge 4"/>
          <p:cNvSpPr/>
          <p:nvPr/>
        </p:nvSpPr>
        <p:spPr bwMode="auto">
          <a:xfrm>
            <a:off x="2213571" y="1930288"/>
            <a:ext cx="368300" cy="113093"/>
          </a:xfrm>
          <a:prstGeom prst="flowChartMerge">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lIns="81633" tIns="40816" rIns="81633" bIns="40816" anchor="ctr"/>
          <a:lstStyle/>
          <a:p>
            <a:pPr algn="ctr" defTabSz="816377">
              <a:defRPr/>
            </a:pPr>
            <a:endParaRPr lang="en-US" sz="1324" dirty="0">
              <a:solidFill>
                <a:srgbClr val="646D72"/>
              </a:solidFill>
            </a:endParaRPr>
          </a:p>
        </p:txBody>
      </p:sp>
      <p:sp>
        <p:nvSpPr>
          <p:cNvPr id="43" name="Flowchart: Merge 42"/>
          <p:cNvSpPr/>
          <p:nvPr/>
        </p:nvSpPr>
        <p:spPr bwMode="auto">
          <a:xfrm>
            <a:off x="2213571" y="2852620"/>
            <a:ext cx="368300" cy="111903"/>
          </a:xfrm>
          <a:prstGeom prst="flowChartMerge">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lIns="81633" tIns="40816" rIns="81633" bIns="40816" anchor="ctr"/>
          <a:lstStyle/>
          <a:p>
            <a:pPr algn="ctr"/>
            <a:endParaRPr lang="en-US" sz="1324" dirty="0">
              <a:solidFill>
                <a:srgbClr val="646D72"/>
              </a:solidFill>
            </a:endParaRPr>
          </a:p>
        </p:txBody>
      </p:sp>
      <p:sp>
        <p:nvSpPr>
          <p:cNvPr id="44" name="Flowchart: Merge 43"/>
          <p:cNvSpPr/>
          <p:nvPr/>
        </p:nvSpPr>
        <p:spPr bwMode="auto">
          <a:xfrm>
            <a:off x="2197935" y="3773763"/>
            <a:ext cx="368300" cy="111903"/>
          </a:xfrm>
          <a:prstGeom prst="flowChartMerge">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lIns="81633" tIns="40816" rIns="81633" bIns="40816" anchor="ctr"/>
          <a:lstStyle/>
          <a:p>
            <a:pPr algn="ctr" defTabSz="816377">
              <a:defRPr/>
            </a:pPr>
            <a:endParaRPr lang="en-US" sz="1324" dirty="0">
              <a:solidFill>
                <a:srgbClr val="646D72"/>
              </a:solidFill>
            </a:endParaRPr>
          </a:p>
        </p:txBody>
      </p:sp>
      <p:sp>
        <p:nvSpPr>
          <p:cNvPr id="46" name="Flowchart: Merge 45"/>
          <p:cNvSpPr/>
          <p:nvPr/>
        </p:nvSpPr>
        <p:spPr bwMode="auto">
          <a:xfrm rot="16200000">
            <a:off x="1375658" y="1359289"/>
            <a:ext cx="264281" cy="177800"/>
          </a:xfrm>
          <a:prstGeom prst="flowChartMerg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lIns="81633" tIns="40816" rIns="81633" bIns="40816" anchor="ctr"/>
          <a:lstStyle/>
          <a:p>
            <a:pPr algn="ctr" defTabSz="816377">
              <a:defRPr/>
            </a:pPr>
            <a:endParaRPr lang="en-US" sz="1324" dirty="0">
              <a:solidFill>
                <a:srgbClr val="646D72"/>
              </a:solidFill>
            </a:endParaRPr>
          </a:p>
        </p:txBody>
      </p:sp>
      <p:cxnSp>
        <p:nvCxnSpPr>
          <p:cNvPr id="7" name="Straight Connector 6"/>
          <p:cNvCxnSpPr>
            <a:cxnSpLocks noChangeShapeType="1"/>
            <a:endCxn id="25" idx="1"/>
          </p:cNvCxnSpPr>
          <p:nvPr/>
        </p:nvCxnSpPr>
        <p:spPr bwMode="auto">
          <a:xfrm>
            <a:off x="6326525" y="1509165"/>
            <a:ext cx="928688" cy="0"/>
          </a:xfrm>
          <a:prstGeom prst="line">
            <a:avLst/>
          </a:prstGeom>
          <a:noFill/>
          <a:ln w="9525" algn="ctr">
            <a:solidFill>
              <a:schemeClr val="bg2"/>
            </a:solidFill>
            <a:prstDash val="dash"/>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Text Box 24"/>
          <p:cNvSpPr txBox="1">
            <a:spLocks noChangeArrowheads="1"/>
          </p:cNvSpPr>
          <p:nvPr/>
        </p:nvSpPr>
        <p:spPr bwMode="auto">
          <a:xfrm>
            <a:off x="6809181" y="761952"/>
            <a:ext cx="2214407" cy="213918"/>
          </a:xfrm>
          <a:prstGeom prst="rect">
            <a:avLst/>
          </a:prstGeom>
          <a:ln/>
        </p:spPr>
        <p:style>
          <a:lnRef idx="3">
            <a:schemeClr val="lt1"/>
          </a:lnRef>
          <a:fillRef idx="1">
            <a:schemeClr val="accent2"/>
          </a:fillRef>
          <a:effectRef idx="1">
            <a:schemeClr val="accent2"/>
          </a:effectRef>
          <a:fontRef idx="minor">
            <a:schemeClr val="lt1"/>
          </a:fontRef>
        </p:style>
        <p:txBody>
          <a:bodyPr wrap="square" lIns="16326" tIns="16326" rIns="16326" bIns="16326">
            <a:spAutoFit/>
          </a:bodyP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ctr" eaLnBrk="1" hangingPunct="1">
              <a:spcBef>
                <a:spcPct val="10000"/>
              </a:spcBef>
              <a:defRPr/>
            </a:pPr>
            <a:r>
              <a:rPr lang="en-US" sz="1176" b="1" i="1" dirty="0">
                <a:solidFill>
                  <a:schemeClr val="bg2"/>
                </a:solidFill>
              </a:rPr>
              <a:t>Outputs</a:t>
            </a:r>
          </a:p>
        </p:txBody>
      </p:sp>
      <p:sp>
        <p:nvSpPr>
          <p:cNvPr id="71" name="Text Box 24"/>
          <p:cNvSpPr txBox="1">
            <a:spLocks noChangeArrowheads="1"/>
          </p:cNvSpPr>
          <p:nvPr/>
        </p:nvSpPr>
        <p:spPr bwMode="auto">
          <a:xfrm>
            <a:off x="1616436" y="758792"/>
            <a:ext cx="1964274" cy="213918"/>
          </a:xfrm>
          <a:prstGeom prst="rect">
            <a:avLst/>
          </a:prstGeom>
          <a:ln/>
        </p:spPr>
        <p:style>
          <a:lnRef idx="3">
            <a:schemeClr val="lt1"/>
          </a:lnRef>
          <a:fillRef idx="1">
            <a:schemeClr val="accent2"/>
          </a:fillRef>
          <a:effectRef idx="1">
            <a:schemeClr val="accent2"/>
          </a:effectRef>
          <a:fontRef idx="minor">
            <a:schemeClr val="lt1"/>
          </a:fontRef>
        </p:style>
        <p:txBody>
          <a:bodyPr wrap="square" lIns="16326" tIns="16326" rIns="16326" bIns="16326">
            <a:spAutoFit/>
          </a:bodyPr>
          <a:lstStyle>
            <a:defPPr>
              <a:defRPr lang="en-US"/>
            </a:defPPr>
            <a:lvl1pPr eaLnBrk="1" hangingPunct="1">
              <a:spcBef>
                <a:spcPct val="10000"/>
              </a:spcBef>
              <a:defRPr sz="1200" b="1" i="1">
                <a:solidFill>
                  <a:srgbClr val="005293"/>
                </a:solidFill>
                <a:latin typeface="Arial" charset="0"/>
                <a:ea typeface="ＭＳ Ｐゴシック" pitchFamily="34" charset="-128"/>
              </a:defRPr>
            </a:lvl1pPr>
            <a:lvl2pPr marL="742950" indent="-285750" eaLnBrk="0" hangingPunct="0">
              <a:defRPr>
                <a:solidFill>
                  <a:srgbClr val="646D72"/>
                </a:solidFill>
                <a:latin typeface="Arial" charset="0"/>
                <a:ea typeface="ＭＳ Ｐゴシック" pitchFamily="34" charset="-128"/>
              </a:defRPr>
            </a:lvl2pPr>
            <a:lvl3pPr marL="1143000" indent="-228600" eaLnBrk="0" hangingPunct="0">
              <a:defRPr>
                <a:solidFill>
                  <a:srgbClr val="646D72"/>
                </a:solidFill>
                <a:latin typeface="Arial" charset="0"/>
                <a:ea typeface="ＭＳ Ｐゴシック" pitchFamily="34" charset="-128"/>
              </a:defRPr>
            </a:lvl3pPr>
            <a:lvl4pPr marL="1600200" indent="-228600" eaLnBrk="0" hangingPunct="0">
              <a:defRPr>
                <a:solidFill>
                  <a:srgbClr val="646D72"/>
                </a:solidFill>
                <a:latin typeface="Arial" charset="0"/>
                <a:ea typeface="ＭＳ Ｐゴシック" pitchFamily="34" charset="-128"/>
              </a:defRPr>
            </a:lvl4pPr>
            <a:lvl5pPr marL="2057400" indent="-228600" eaLnBrk="0" hangingPunct="0">
              <a:defRPr>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9pPr>
          </a:lstStyle>
          <a:p>
            <a:pPr algn="ctr">
              <a:defRPr/>
            </a:pPr>
            <a:r>
              <a:rPr lang="en-US" sz="1176" dirty="0">
                <a:solidFill>
                  <a:schemeClr val="bg2"/>
                </a:solidFill>
              </a:rPr>
              <a:t>Activity Stages</a:t>
            </a:r>
          </a:p>
        </p:txBody>
      </p:sp>
      <p:sp>
        <p:nvSpPr>
          <p:cNvPr id="25" name="Flowchart: Document 24"/>
          <p:cNvSpPr/>
          <p:nvPr/>
        </p:nvSpPr>
        <p:spPr bwMode="auto">
          <a:xfrm>
            <a:off x="7255213" y="1252027"/>
            <a:ext cx="1639888" cy="514276"/>
          </a:xfrm>
          <a:prstGeom prst="flowChartDocument">
            <a:avLst/>
          </a:prstGeom>
          <a:solidFill>
            <a:schemeClr val="bg2">
              <a:lumMod val="40000"/>
              <a:lumOff val="60000"/>
            </a:schemeClr>
          </a:solidFill>
          <a:ln w="3175" cap="rnd">
            <a:solidFill>
              <a:schemeClr val="tx1"/>
            </a:solidFill>
          </a:ln>
          <a:effectLst/>
          <a:extLst/>
        </p:spPr>
        <p:txBody>
          <a:bodyPr wrap="square" lIns="32653" tIns="40816" rIns="16326" bIns="16326" anchor="ctr">
            <a:spAutoFit/>
          </a:bodyPr>
          <a:lstStyle/>
          <a:p>
            <a:pPr algn="l">
              <a:spcBef>
                <a:spcPct val="10000"/>
              </a:spcBef>
              <a:buFontTx/>
              <a:buChar char="•"/>
              <a:defRPr/>
            </a:pPr>
            <a:r>
              <a:rPr lang="en-US" sz="1103" b="1" dirty="0">
                <a:solidFill>
                  <a:srgbClr val="B86E00"/>
                </a:solidFill>
                <a:latin typeface="Arial" pitchFamily="34" charset="0"/>
              </a:rPr>
              <a:t> Use Case draft</a:t>
            </a:r>
          </a:p>
          <a:p>
            <a:pPr algn="l">
              <a:spcBef>
                <a:spcPct val="10000"/>
              </a:spcBef>
              <a:buFontTx/>
              <a:buChar char="•"/>
              <a:defRPr/>
            </a:pPr>
            <a:r>
              <a:rPr lang="en-US" sz="1103" b="1" dirty="0">
                <a:solidFill>
                  <a:srgbClr val="B86E00"/>
                </a:solidFill>
                <a:latin typeface="Arial" pitchFamily="34" charset="0"/>
              </a:rPr>
              <a:t> 1</a:t>
            </a:r>
            <a:r>
              <a:rPr lang="en-US" sz="1103" b="1" baseline="30000" dirty="0">
                <a:solidFill>
                  <a:srgbClr val="B86E00"/>
                </a:solidFill>
                <a:latin typeface="Arial" pitchFamily="34" charset="0"/>
              </a:rPr>
              <a:t>st</a:t>
            </a:r>
            <a:r>
              <a:rPr lang="en-US" sz="1103" b="1" dirty="0">
                <a:solidFill>
                  <a:srgbClr val="B86E00"/>
                </a:solidFill>
                <a:latin typeface="Arial" pitchFamily="34" charset="0"/>
              </a:rPr>
              <a:t> draft (Flows/UI)</a:t>
            </a:r>
          </a:p>
        </p:txBody>
      </p:sp>
      <p:sp>
        <p:nvSpPr>
          <p:cNvPr id="78" name="Flowchart: Document 77"/>
          <p:cNvSpPr/>
          <p:nvPr/>
        </p:nvSpPr>
        <p:spPr bwMode="auto">
          <a:xfrm>
            <a:off x="7255214" y="2209880"/>
            <a:ext cx="1639887" cy="514276"/>
          </a:xfrm>
          <a:prstGeom prst="flowChartDocument">
            <a:avLst/>
          </a:prstGeom>
          <a:solidFill>
            <a:schemeClr val="bg2">
              <a:lumMod val="40000"/>
              <a:lumOff val="60000"/>
            </a:schemeClr>
          </a:solidFill>
          <a:ln w="3175" cap="rnd">
            <a:solidFill>
              <a:schemeClr val="tx1"/>
            </a:solidFill>
          </a:ln>
          <a:effectLst/>
          <a:extLst/>
        </p:spPr>
        <p:txBody>
          <a:bodyPr lIns="32653" tIns="40816" rIns="16326" bIns="16326" anchor="ctr">
            <a:spAutoFit/>
          </a:bodyPr>
          <a:lstStyle/>
          <a:p>
            <a:pPr algn="l">
              <a:spcBef>
                <a:spcPct val="10000"/>
              </a:spcBef>
              <a:buFontTx/>
              <a:buChar char="•"/>
              <a:defRPr/>
            </a:pPr>
            <a:r>
              <a:rPr lang="en-US" sz="1103" b="1" dirty="0">
                <a:solidFill>
                  <a:srgbClr val="B86E00"/>
                </a:solidFill>
                <a:latin typeface="Arial" pitchFamily="34" charset="0"/>
              </a:rPr>
              <a:t> Updated Flow/UI/UC</a:t>
            </a:r>
          </a:p>
          <a:p>
            <a:pPr algn="l">
              <a:spcBef>
                <a:spcPct val="10000"/>
              </a:spcBef>
              <a:buFontTx/>
              <a:buChar char="•"/>
              <a:defRPr/>
            </a:pPr>
            <a:r>
              <a:rPr lang="en-US" sz="1103" b="1" dirty="0">
                <a:solidFill>
                  <a:srgbClr val="B86E00"/>
                </a:solidFill>
                <a:latin typeface="Arial" pitchFamily="34" charset="0"/>
              </a:rPr>
              <a:t> Action items and plan</a:t>
            </a:r>
          </a:p>
        </p:txBody>
      </p:sp>
      <p:sp>
        <p:nvSpPr>
          <p:cNvPr id="79" name="Flowchart: Document 78"/>
          <p:cNvSpPr/>
          <p:nvPr/>
        </p:nvSpPr>
        <p:spPr bwMode="auto">
          <a:xfrm>
            <a:off x="7263032" y="4102154"/>
            <a:ext cx="1639887" cy="746138"/>
          </a:xfrm>
          <a:prstGeom prst="flowChartDocument">
            <a:avLst/>
          </a:prstGeom>
          <a:solidFill>
            <a:schemeClr val="bg2">
              <a:lumMod val="40000"/>
              <a:lumOff val="60000"/>
            </a:schemeClr>
          </a:solidFill>
          <a:ln w="3175" cap="rnd">
            <a:solidFill>
              <a:schemeClr val="tx1"/>
            </a:solidFill>
          </a:ln>
          <a:effectLst/>
          <a:extLst/>
        </p:spPr>
        <p:txBody>
          <a:bodyPr lIns="32653" tIns="40816" rIns="16326" bIns="16326" anchor="ctr">
            <a:spAutoFit/>
          </a:bodyPr>
          <a:lstStyle/>
          <a:p>
            <a:pPr algn="l">
              <a:spcBef>
                <a:spcPct val="10000"/>
              </a:spcBef>
              <a:buFontTx/>
              <a:buChar char="•"/>
              <a:defRPr/>
            </a:pPr>
            <a:r>
              <a:rPr lang="en-US" sz="1103" b="1" dirty="0">
                <a:solidFill>
                  <a:srgbClr val="B86E00"/>
                </a:solidFill>
                <a:latin typeface="Arial" pitchFamily="34" charset="0"/>
              </a:rPr>
              <a:t> Updated UI/Flows/UC</a:t>
            </a:r>
          </a:p>
          <a:p>
            <a:pPr algn="l">
              <a:spcBef>
                <a:spcPct val="10000"/>
              </a:spcBef>
              <a:buFontTx/>
              <a:buChar char="•"/>
              <a:defRPr/>
            </a:pPr>
            <a:r>
              <a:rPr lang="en-US" sz="1103" b="1" dirty="0">
                <a:solidFill>
                  <a:srgbClr val="B86E00"/>
                </a:solidFill>
                <a:latin typeface="Arial" pitchFamily="34" charset="0"/>
              </a:rPr>
              <a:t> Feedback included</a:t>
            </a:r>
          </a:p>
          <a:p>
            <a:pPr algn="l">
              <a:spcBef>
                <a:spcPct val="10000"/>
              </a:spcBef>
              <a:buFontTx/>
              <a:buChar char="•"/>
              <a:defRPr/>
            </a:pPr>
            <a:r>
              <a:rPr lang="en-US" sz="1103" b="1" dirty="0">
                <a:solidFill>
                  <a:srgbClr val="B86E00"/>
                </a:solidFill>
                <a:latin typeface="Arial" pitchFamily="34" charset="0"/>
              </a:rPr>
              <a:t> Date for final review</a:t>
            </a:r>
          </a:p>
        </p:txBody>
      </p:sp>
      <p:grpSp>
        <p:nvGrpSpPr>
          <p:cNvPr id="50" name="Group 49"/>
          <p:cNvGrpSpPr>
            <a:grpSpLocks/>
          </p:cNvGrpSpPr>
          <p:nvPr/>
        </p:nvGrpSpPr>
        <p:grpSpPr bwMode="auto">
          <a:xfrm>
            <a:off x="180205" y="1173866"/>
            <a:ext cx="1131887" cy="805803"/>
            <a:chOff x="652350" y="1599570"/>
            <a:chExt cx="1132113" cy="906653"/>
          </a:xfrm>
          <a:solidFill>
            <a:schemeClr val="tx1">
              <a:lumMod val="50000"/>
              <a:lumOff val="50000"/>
            </a:schemeClr>
          </a:solidFill>
        </p:grpSpPr>
        <p:sp>
          <p:nvSpPr>
            <p:cNvPr id="98" name="Flowchart: Document 97"/>
            <p:cNvSpPr/>
            <p:nvPr/>
          </p:nvSpPr>
          <p:spPr bwMode="auto">
            <a:xfrm>
              <a:off x="774611" y="1744063"/>
              <a:ext cx="1009852" cy="762160"/>
            </a:xfrm>
            <a:prstGeom prst="flowChartDocument">
              <a:avLst/>
            </a:prstGeom>
            <a:grp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defTabSz="816377">
                <a:defRPr/>
              </a:pPr>
              <a:endParaRPr lang="en-US" sz="1324" b="1" dirty="0">
                <a:solidFill>
                  <a:schemeClr val="bg1"/>
                </a:solidFill>
              </a:endParaRPr>
            </a:p>
          </p:txBody>
        </p:sp>
        <p:sp>
          <p:nvSpPr>
            <p:cNvPr id="49" name="Flowchart: Document 48"/>
            <p:cNvSpPr/>
            <p:nvPr/>
          </p:nvSpPr>
          <p:spPr bwMode="auto">
            <a:xfrm>
              <a:off x="723801" y="1674199"/>
              <a:ext cx="1009852" cy="762160"/>
            </a:xfrm>
            <a:prstGeom prst="flowChartDocument">
              <a:avLst/>
            </a:prstGeom>
            <a:grp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defTabSz="816377">
                <a:defRPr/>
              </a:pPr>
              <a:endParaRPr lang="en-US" sz="1324" b="1" dirty="0">
                <a:solidFill>
                  <a:schemeClr val="bg1"/>
                </a:solidFill>
              </a:endParaRPr>
            </a:p>
          </p:txBody>
        </p:sp>
        <p:sp>
          <p:nvSpPr>
            <p:cNvPr id="99" name="Flowchart: Document 98"/>
            <p:cNvSpPr/>
            <p:nvPr/>
          </p:nvSpPr>
          <p:spPr bwMode="auto">
            <a:xfrm>
              <a:off x="652350" y="1599570"/>
              <a:ext cx="1009852" cy="762160"/>
            </a:xfrm>
            <a:prstGeom prst="flowChartDocument">
              <a:avLst/>
            </a:prstGeom>
            <a:grp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tIns="100848" anchor="ctr"/>
            <a:lstStyle/>
            <a:p>
              <a:pPr defTabSz="816377">
                <a:defRPr/>
              </a:pPr>
              <a:r>
                <a:rPr lang="en-US" sz="1176" b="1" dirty="0">
                  <a:solidFill>
                    <a:schemeClr val="bg1"/>
                  </a:solidFill>
                </a:rPr>
                <a:t>Artifacts</a:t>
              </a:r>
            </a:p>
          </p:txBody>
        </p:sp>
      </p:grpSp>
      <p:sp>
        <p:nvSpPr>
          <p:cNvPr id="101" name="Text Box 24"/>
          <p:cNvSpPr txBox="1">
            <a:spLocks noChangeArrowheads="1"/>
          </p:cNvSpPr>
          <p:nvPr/>
        </p:nvSpPr>
        <p:spPr bwMode="auto">
          <a:xfrm>
            <a:off x="3580710" y="3079657"/>
            <a:ext cx="3228471" cy="6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326" tIns="16326" rIns="16326" bIns="16326">
            <a:spAutoFit/>
          </a:bodyPr>
          <a:lstStyle>
            <a:lvl1pPr marL="171450" indent="-171450"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l" eaLnBrk="1" hangingPunct="1">
              <a:spcBef>
                <a:spcPct val="10000"/>
              </a:spcBef>
              <a:buFont typeface="Wingdings" pitchFamily="2" charset="2"/>
              <a:buChar char="ü"/>
            </a:pPr>
            <a:r>
              <a:rPr lang="en-US" sz="956" b="1" i="1" dirty="0">
                <a:solidFill>
                  <a:srgbClr val="005293"/>
                </a:solidFill>
              </a:rPr>
              <a:t>Follow-up and close Parking Lot and Actions</a:t>
            </a:r>
          </a:p>
          <a:p>
            <a:pPr algn="l" eaLnBrk="1" hangingPunct="1">
              <a:spcBef>
                <a:spcPct val="10000"/>
              </a:spcBef>
              <a:buFont typeface="Wingdings" pitchFamily="2" charset="2"/>
              <a:buChar char="ü"/>
            </a:pPr>
            <a:r>
              <a:rPr lang="en-US" sz="956" b="1" i="1" dirty="0">
                <a:solidFill>
                  <a:srgbClr val="005293"/>
                </a:solidFill>
              </a:rPr>
              <a:t>Update relevant Use Cases and Artefacts</a:t>
            </a:r>
          </a:p>
          <a:p>
            <a:pPr algn="l" eaLnBrk="1" hangingPunct="1">
              <a:spcBef>
                <a:spcPct val="10000"/>
              </a:spcBef>
              <a:buFont typeface="Wingdings" pitchFamily="2" charset="2"/>
              <a:buChar char="ü"/>
            </a:pPr>
            <a:r>
              <a:rPr lang="en-US" sz="956" b="1" i="1" dirty="0">
                <a:solidFill>
                  <a:srgbClr val="005293"/>
                </a:solidFill>
              </a:rPr>
              <a:t>Revise draft Mockup Flows and UI from Feedback</a:t>
            </a:r>
          </a:p>
          <a:p>
            <a:pPr algn="l" eaLnBrk="1" hangingPunct="1">
              <a:spcBef>
                <a:spcPct val="10000"/>
              </a:spcBef>
              <a:buFont typeface="Wingdings" pitchFamily="2" charset="2"/>
              <a:buChar char="ü"/>
            </a:pPr>
            <a:r>
              <a:rPr lang="en-US" sz="956" b="1" i="1" dirty="0">
                <a:solidFill>
                  <a:srgbClr val="005293"/>
                </a:solidFill>
              </a:rPr>
              <a:t>Prepare Playback session</a:t>
            </a:r>
          </a:p>
        </p:txBody>
      </p:sp>
      <p:sp>
        <p:nvSpPr>
          <p:cNvPr id="102" name="Text Box 24"/>
          <p:cNvSpPr txBox="1">
            <a:spLocks noChangeArrowheads="1"/>
          </p:cNvSpPr>
          <p:nvPr/>
        </p:nvSpPr>
        <p:spPr bwMode="auto">
          <a:xfrm>
            <a:off x="94777" y="2083777"/>
            <a:ext cx="1371600" cy="8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326" tIns="16326" rIns="16326" bIns="16326">
            <a:spAutoFit/>
          </a:bodyP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marL="153071" indent="-153071" eaLnBrk="1" hangingPunct="1">
              <a:spcBef>
                <a:spcPct val="10000"/>
              </a:spcBef>
              <a:buFont typeface="Wingdings" pitchFamily="2" charset="2"/>
              <a:buChar char="ü"/>
              <a:defRPr/>
            </a:pPr>
            <a:r>
              <a:rPr lang="en-US" sz="956" b="1" i="1" dirty="0">
                <a:solidFill>
                  <a:schemeClr val="accent5">
                    <a:lumMod val="50000"/>
                  </a:schemeClr>
                </a:solidFill>
              </a:rPr>
              <a:t>Objectives</a:t>
            </a:r>
          </a:p>
          <a:p>
            <a:pPr marL="153071" indent="-153071" eaLnBrk="1" hangingPunct="1">
              <a:spcBef>
                <a:spcPct val="10000"/>
              </a:spcBef>
              <a:buFont typeface="Wingdings" pitchFamily="2" charset="2"/>
              <a:buChar char="ü"/>
              <a:defRPr/>
            </a:pPr>
            <a:r>
              <a:rPr lang="en-US" sz="956" b="1" i="1" dirty="0">
                <a:solidFill>
                  <a:schemeClr val="accent5">
                    <a:lumMod val="50000"/>
                  </a:schemeClr>
                </a:solidFill>
              </a:rPr>
              <a:t>Requirements</a:t>
            </a:r>
          </a:p>
          <a:p>
            <a:pPr marL="153071" indent="-153071" eaLnBrk="1" hangingPunct="1">
              <a:spcBef>
                <a:spcPct val="10000"/>
              </a:spcBef>
              <a:buFont typeface="Wingdings" pitchFamily="2" charset="2"/>
              <a:buChar char="ü"/>
              <a:defRPr/>
            </a:pPr>
            <a:r>
              <a:rPr lang="en-US" sz="956" b="1" i="1" dirty="0">
                <a:solidFill>
                  <a:schemeClr val="accent5">
                    <a:lumMod val="50000"/>
                  </a:schemeClr>
                </a:solidFill>
              </a:rPr>
              <a:t>Application Profile</a:t>
            </a:r>
          </a:p>
          <a:p>
            <a:pPr marL="153071" indent="-153071" eaLnBrk="1" hangingPunct="1">
              <a:spcBef>
                <a:spcPct val="10000"/>
              </a:spcBef>
              <a:buFont typeface="Wingdings" pitchFamily="2" charset="2"/>
              <a:buChar char="ü"/>
              <a:defRPr/>
            </a:pPr>
            <a:r>
              <a:rPr lang="en-US" sz="956" b="1" i="1" dirty="0">
                <a:solidFill>
                  <a:schemeClr val="accent5">
                    <a:lumMod val="50000"/>
                  </a:schemeClr>
                </a:solidFill>
              </a:rPr>
              <a:t>Use Cases</a:t>
            </a:r>
          </a:p>
          <a:p>
            <a:pPr marL="153071" indent="-153071" eaLnBrk="1" hangingPunct="1">
              <a:spcBef>
                <a:spcPct val="10000"/>
              </a:spcBef>
              <a:buFont typeface="Wingdings" pitchFamily="2" charset="2"/>
              <a:buChar char="ü"/>
              <a:defRPr/>
            </a:pPr>
            <a:r>
              <a:rPr lang="en-US" sz="956" b="1" i="1" dirty="0">
                <a:solidFill>
                  <a:schemeClr val="accent5">
                    <a:lumMod val="50000"/>
                  </a:schemeClr>
                </a:solidFill>
              </a:rPr>
              <a:t>Flows and UI</a:t>
            </a:r>
          </a:p>
        </p:txBody>
      </p:sp>
      <p:sp>
        <p:nvSpPr>
          <p:cNvPr id="41" name="Text Box 24"/>
          <p:cNvSpPr txBox="1">
            <a:spLocks noChangeArrowheads="1"/>
          </p:cNvSpPr>
          <p:nvPr/>
        </p:nvSpPr>
        <p:spPr bwMode="auto">
          <a:xfrm>
            <a:off x="81009" y="758792"/>
            <a:ext cx="1535427" cy="213918"/>
          </a:xfrm>
          <a:prstGeom prst="rect">
            <a:avLst/>
          </a:prstGeom>
          <a:ln/>
        </p:spPr>
        <p:style>
          <a:lnRef idx="3">
            <a:schemeClr val="lt1"/>
          </a:lnRef>
          <a:fillRef idx="1">
            <a:schemeClr val="accent2"/>
          </a:fillRef>
          <a:effectRef idx="1">
            <a:schemeClr val="accent2"/>
          </a:effectRef>
          <a:fontRef idx="minor">
            <a:schemeClr val="lt1"/>
          </a:fontRef>
        </p:style>
        <p:txBody>
          <a:bodyPr wrap="square" lIns="16326" tIns="16326" rIns="16326" bIns="16326">
            <a:spAutoFit/>
          </a:bodyPr>
          <a:lstStyle>
            <a:defPPr>
              <a:defRPr lang="en-US"/>
            </a:defPPr>
            <a:lvl1pPr eaLnBrk="1" hangingPunct="1">
              <a:spcBef>
                <a:spcPct val="10000"/>
              </a:spcBef>
              <a:defRPr sz="1200" b="1" i="1">
                <a:solidFill>
                  <a:srgbClr val="005293"/>
                </a:solidFill>
                <a:latin typeface="Arial" charset="0"/>
                <a:ea typeface="ＭＳ Ｐゴシック" pitchFamily="34" charset="-128"/>
              </a:defRPr>
            </a:lvl1pPr>
            <a:lvl2pPr marL="742950" indent="-285750" eaLnBrk="0" hangingPunct="0">
              <a:defRPr>
                <a:solidFill>
                  <a:srgbClr val="646D72"/>
                </a:solidFill>
                <a:latin typeface="Arial" charset="0"/>
                <a:ea typeface="ＭＳ Ｐゴシック" pitchFamily="34" charset="-128"/>
              </a:defRPr>
            </a:lvl2pPr>
            <a:lvl3pPr marL="1143000" indent="-228600" eaLnBrk="0" hangingPunct="0">
              <a:defRPr>
                <a:solidFill>
                  <a:srgbClr val="646D72"/>
                </a:solidFill>
                <a:latin typeface="Arial" charset="0"/>
                <a:ea typeface="ＭＳ Ｐゴシック" pitchFamily="34" charset="-128"/>
              </a:defRPr>
            </a:lvl3pPr>
            <a:lvl4pPr marL="1600200" indent="-228600" eaLnBrk="0" hangingPunct="0">
              <a:defRPr>
                <a:solidFill>
                  <a:srgbClr val="646D72"/>
                </a:solidFill>
                <a:latin typeface="Arial" charset="0"/>
                <a:ea typeface="ＭＳ Ｐゴシック" pitchFamily="34" charset="-128"/>
              </a:defRPr>
            </a:lvl4pPr>
            <a:lvl5pPr marL="2057400" indent="-228600" eaLnBrk="0" hangingPunct="0">
              <a:defRPr>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9pPr>
          </a:lstStyle>
          <a:p>
            <a:pPr algn="ctr">
              <a:defRPr/>
            </a:pPr>
            <a:r>
              <a:rPr lang="en-US" sz="1176" dirty="0">
                <a:solidFill>
                  <a:schemeClr val="bg2"/>
                </a:solidFill>
              </a:rPr>
              <a:t>Inputs</a:t>
            </a:r>
          </a:p>
        </p:txBody>
      </p:sp>
      <p:sp>
        <p:nvSpPr>
          <p:cNvPr id="32" name="Text Box 24"/>
          <p:cNvSpPr txBox="1">
            <a:spLocks noChangeArrowheads="1"/>
          </p:cNvSpPr>
          <p:nvPr/>
        </p:nvSpPr>
        <p:spPr bwMode="auto">
          <a:xfrm>
            <a:off x="3580710" y="761951"/>
            <a:ext cx="3228471" cy="213918"/>
          </a:xfrm>
          <a:prstGeom prst="rect">
            <a:avLst/>
          </a:prstGeom>
          <a:ln/>
        </p:spPr>
        <p:style>
          <a:lnRef idx="3">
            <a:schemeClr val="lt1"/>
          </a:lnRef>
          <a:fillRef idx="1">
            <a:schemeClr val="accent2"/>
          </a:fillRef>
          <a:effectRef idx="1">
            <a:schemeClr val="accent2"/>
          </a:effectRef>
          <a:fontRef idx="minor">
            <a:schemeClr val="lt1"/>
          </a:fontRef>
        </p:style>
        <p:txBody>
          <a:bodyPr wrap="square" lIns="16326" tIns="16326" rIns="16326" bIns="16326">
            <a:spAutoFit/>
          </a:bodyPr>
          <a:lstStyle>
            <a:defPPr>
              <a:defRPr lang="en-US"/>
            </a:defPPr>
            <a:lvl1pPr eaLnBrk="1" hangingPunct="1">
              <a:spcBef>
                <a:spcPct val="10000"/>
              </a:spcBef>
              <a:defRPr sz="1200" b="1" i="1">
                <a:solidFill>
                  <a:srgbClr val="005293"/>
                </a:solidFill>
                <a:latin typeface="Arial" charset="0"/>
                <a:ea typeface="ＭＳ Ｐゴシック" pitchFamily="34" charset="-128"/>
              </a:defRPr>
            </a:lvl1pPr>
            <a:lvl2pPr marL="742950" indent="-285750" eaLnBrk="0" hangingPunct="0">
              <a:defRPr>
                <a:solidFill>
                  <a:srgbClr val="646D72"/>
                </a:solidFill>
                <a:latin typeface="Arial" charset="0"/>
                <a:ea typeface="ＭＳ Ｐゴシック" pitchFamily="34" charset="-128"/>
              </a:defRPr>
            </a:lvl2pPr>
            <a:lvl3pPr marL="1143000" indent="-228600" eaLnBrk="0" hangingPunct="0">
              <a:defRPr>
                <a:solidFill>
                  <a:srgbClr val="646D72"/>
                </a:solidFill>
                <a:latin typeface="Arial" charset="0"/>
                <a:ea typeface="ＭＳ Ｐゴシック" pitchFamily="34" charset="-128"/>
              </a:defRPr>
            </a:lvl3pPr>
            <a:lvl4pPr marL="1600200" indent="-228600" eaLnBrk="0" hangingPunct="0">
              <a:defRPr>
                <a:solidFill>
                  <a:srgbClr val="646D72"/>
                </a:solidFill>
                <a:latin typeface="Arial" charset="0"/>
                <a:ea typeface="ＭＳ Ｐゴシック" pitchFamily="34" charset="-128"/>
              </a:defRPr>
            </a:lvl4pPr>
            <a:lvl5pPr marL="2057400" indent="-228600" eaLnBrk="0" hangingPunct="0">
              <a:defRPr>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9pPr>
          </a:lstStyle>
          <a:p>
            <a:pPr algn="ctr">
              <a:defRPr/>
            </a:pPr>
            <a:r>
              <a:rPr lang="en-US" sz="1176" dirty="0">
                <a:solidFill>
                  <a:schemeClr val="bg2"/>
                </a:solidFill>
              </a:rPr>
              <a:t>Activities</a:t>
            </a:r>
          </a:p>
        </p:txBody>
      </p:sp>
      <p:sp>
        <p:nvSpPr>
          <p:cNvPr id="33" name="Text Box 24"/>
          <p:cNvSpPr txBox="1">
            <a:spLocks noChangeArrowheads="1"/>
          </p:cNvSpPr>
          <p:nvPr/>
        </p:nvSpPr>
        <p:spPr bwMode="auto">
          <a:xfrm>
            <a:off x="3562398" y="1246176"/>
            <a:ext cx="3228471" cy="6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326" tIns="16326" rIns="16326" bIns="16326">
            <a:spAutoFit/>
          </a:bodyPr>
          <a:lstStyle>
            <a:lvl1pPr marL="171450" indent="-171450"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l" eaLnBrk="1" hangingPunct="1">
              <a:spcBef>
                <a:spcPct val="10000"/>
              </a:spcBef>
              <a:buFont typeface="Wingdings" pitchFamily="2" charset="2"/>
              <a:buChar char="ü"/>
            </a:pPr>
            <a:r>
              <a:rPr lang="en-US" sz="956" b="1" i="1" dirty="0">
                <a:solidFill>
                  <a:srgbClr val="005293"/>
                </a:solidFill>
              </a:rPr>
              <a:t>Prep drafts of Use Case sets, Analyse Processes</a:t>
            </a:r>
          </a:p>
          <a:p>
            <a:pPr algn="l" eaLnBrk="1" hangingPunct="1">
              <a:spcBef>
                <a:spcPct val="10000"/>
              </a:spcBef>
              <a:buFont typeface="Wingdings" pitchFamily="2" charset="2"/>
              <a:buChar char="ü"/>
            </a:pPr>
            <a:r>
              <a:rPr lang="en-US" sz="956" b="1" i="1" dirty="0">
                <a:solidFill>
                  <a:srgbClr val="005293"/>
                </a:solidFill>
              </a:rPr>
              <a:t>Identify questions, dependencies</a:t>
            </a:r>
          </a:p>
          <a:p>
            <a:pPr algn="l" eaLnBrk="1" hangingPunct="1">
              <a:spcBef>
                <a:spcPct val="10000"/>
              </a:spcBef>
              <a:buFont typeface="Wingdings" pitchFamily="2" charset="2"/>
              <a:buChar char="ü"/>
            </a:pPr>
            <a:r>
              <a:rPr lang="en-US" sz="956" b="1" i="1" dirty="0">
                <a:solidFill>
                  <a:srgbClr val="005293"/>
                </a:solidFill>
              </a:rPr>
              <a:t>Develop draft Mockup of Flows and UI</a:t>
            </a:r>
          </a:p>
          <a:p>
            <a:pPr algn="l" eaLnBrk="1" hangingPunct="1">
              <a:spcBef>
                <a:spcPct val="10000"/>
              </a:spcBef>
              <a:buFont typeface="Wingdings" pitchFamily="2" charset="2"/>
              <a:buChar char="ü"/>
            </a:pPr>
            <a:r>
              <a:rPr lang="en-US" sz="956" b="1" i="1" dirty="0">
                <a:solidFill>
                  <a:srgbClr val="005293"/>
                </a:solidFill>
              </a:rPr>
              <a:t>Link Use Cases, Rules, Flows and Objectives </a:t>
            </a:r>
          </a:p>
        </p:txBody>
      </p:sp>
      <p:sp>
        <p:nvSpPr>
          <p:cNvPr id="35" name="Text Box 24"/>
          <p:cNvSpPr txBox="1">
            <a:spLocks noChangeArrowheads="1"/>
          </p:cNvSpPr>
          <p:nvPr/>
        </p:nvSpPr>
        <p:spPr bwMode="auto">
          <a:xfrm>
            <a:off x="3580710" y="4102187"/>
            <a:ext cx="3228471" cy="6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326" tIns="16326" rIns="16326" bIns="16326">
            <a:spAutoFit/>
          </a:bodyPr>
          <a:lstStyle>
            <a:lvl1pPr marL="171450" indent="-171450"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l" eaLnBrk="1" hangingPunct="1">
              <a:spcBef>
                <a:spcPct val="10000"/>
              </a:spcBef>
              <a:buFont typeface="Wingdings" pitchFamily="2" charset="2"/>
              <a:buChar char="ü"/>
            </a:pPr>
            <a:r>
              <a:rPr lang="en-US" sz="956" b="1" i="1" dirty="0">
                <a:solidFill>
                  <a:srgbClr val="005293"/>
                </a:solidFill>
              </a:rPr>
              <a:t>Playback in a DCO or to specific interested parties</a:t>
            </a:r>
          </a:p>
          <a:p>
            <a:pPr algn="l" eaLnBrk="1" hangingPunct="1">
              <a:spcBef>
                <a:spcPct val="10000"/>
              </a:spcBef>
              <a:buFont typeface="Wingdings" pitchFamily="2" charset="2"/>
              <a:buChar char="ü"/>
            </a:pPr>
            <a:r>
              <a:rPr lang="en-US" sz="956" b="1" i="1" dirty="0">
                <a:solidFill>
                  <a:srgbClr val="005293"/>
                </a:solidFill>
              </a:rPr>
              <a:t>Walkthrough and validate Flow/UI changes</a:t>
            </a:r>
          </a:p>
          <a:p>
            <a:pPr algn="l" eaLnBrk="1" hangingPunct="1">
              <a:spcBef>
                <a:spcPct val="10000"/>
              </a:spcBef>
              <a:buFont typeface="Wingdings" pitchFamily="2" charset="2"/>
              <a:buChar char="ü"/>
            </a:pPr>
            <a:r>
              <a:rPr lang="en-US" sz="956" b="1" i="1" dirty="0">
                <a:solidFill>
                  <a:srgbClr val="005293"/>
                </a:solidFill>
              </a:rPr>
              <a:t>Confirm “to do’s” to further refine if needed</a:t>
            </a:r>
          </a:p>
          <a:p>
            <a:pPr algn="l" eaLnBrk="1" hangingPunct="1">
              <a:spcBef>
                <a:spcPct val="10000"/>
              </a:spcBef>
              <a:buFont typeface="Wingdings" pitchFamily="2" charset="2"/>
              <a:buChar char="ü"/>
            </a:pPr>
            <a:r>
              <a:rPr lang="en-US" sz="956" b="1" i="1" dirty="0">
                <a:solidFill>
                  <a:srgbClr val="005293"/>
                </a:solidFill>
              </a:rPr>
              <a:t>Confirm date/time for final review</a:t>
            </a:r>
          </a:p>
        </p:txBody>
      </p:sp>
      <p:cxnSp>
        <p:nvCxnSpPr>
          <p:cNvPr id="40" name="Straight Connector 39"/>
          <p:cNvCxnSpPr>
            <a:cxnSpLocks noChangeShapeType="1"/>
          </p:cNvCxnSpPr>
          <p:nvPr/>
        </p:nvCxnSpPr>
        <p:spPr bwMode="auto">
          <a:xfrm>
            <a:off x="6326525" y="2467428"/>
            <a:ext cx="928688" cy="1"/>
          </a:xfrm>
          <a:prstGeom prst="line">
            <a:avLst/>
          </a:prstGeom>
          <a:noFill/>
          <a:ln w="9525" algn="ctr">
            <a:solidFill>
              <a:schemeClr val="bg2"/>
            </a:solidFill>
            <a:prstDash val="dash"/>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Flowchart: Document 41"/>
          <p:cNvSpPr/>
          <p:nvPr/>
        </p:nvSpPr>
        <p:spPr bwMode="auto">
          <a:xfrm>
            <a:off x="7255213" y="3122156"/>
            <a:ext cx="1639887" cy="746138"/>
          </a:xfrm>
          <a:prstGeom prst="flowChartDocument">
            <a:avLst/>
          </a:prstGeom>
          <a:solidFill>
            <a:schemeClr val="bg2">
              <a:lumMod val="40000"/>
              <a:lumOff val="60000"/>
            </a:schemeClr>
          </a:solidFill>
          <a:ln w="3175" cap="rnd">
            <a:solidFill>
              <a:schemeClr val="tx1"/>
            </a:solidFill>
          </a:ln>
          <a:effectLst/>
          <a:extLst/>
        </p:spPr>
        <p:txBody>
          <a:bodyPr lIns="32653" tIns="40816" rIns="16326" bIns="16326" anchor="ctr">
            <a:spAutoFit/>
          </a:bodyPr>
          <a:lstStyle/>
          <a:p>
            <a:pPr algn="l">
              <a:spcBef>
                <a:spcPct val="10000"/>
              </a:spcBef>
              <a:buFontTx/>
              <a:buChar char="•"/>
              <a:defRPr/>
            </a:pPr>
            <a:r>
              <a:rPr lang="en-US" sz="1103" b="1" dirty="0">
                <a:solidFill>
                  <a:srgbClr val="B86E00"/>
                </a:solidFill>
                <a:latin typeface="Arial" pitchFamily="34" charset="0"/>
              </a:rPr>
              <a:t> Feedback included</a:t>
            </a:r>
          </a:p>
          <a:p>
            <a:pPr algn="l">
              <a:spcBef>
                <a:spcPct val="10000"/>
              </a:spcBef>
              <a:buFontTx/>
              <a:buChar char="•"/>
              <a:defRPr/>
            </a:pPr>
            <a:r>
              <a:rPr lang="en-US" sz="1103" b="1" dirty="0">
                <a:solidFill>
                  <a:srgbClr val="B86E00"/>
                </a:solidFill>
                <a:latin typeface="Arial" pitchFamily="34" charset="0"/>
              </a:rPr>
              <a:t> Updated UC/ Flow/UI</a:t>
            </a:r>
          </a:p>
          <a:p>
            <a:pPr algn="l">
              <a:spcBef>
                <a:spcPct val="10000"/>
              </a:spcBef>
              <a:buFontTx/>
              <a:buChar char="•"/>
              <a:defRPr/>
            </a:pPr>
            <a:r>
              <a:rPr lang="en-US" sz="1103" b="1" dirty="0">
                <a:solidFill>
                  <a:srgbClr val="B86E00"/>
                </a:solidFill>
                <a:latin typeface="Arial" pitchFamily="34" charset="0"/>
              </a:rPr>
              <a:t> Update Action </a:t>
            </a:r>
          </a:p>
        </p:txBody>
      </p:sp>
      <p:cxnSp>
        <p:nvCxnSpPr>
          <p:cNvPr id="45" name="Straight Connector 44"/>
          <p:cNvCxnSpPr>
            <a:cxnSpLocks noChangeShapeType="1"/>
          </p:cNvCxnSpPr>
          <p:nvPr/>
        </p:nvCxnSpPr>
        <p:spPr bwMode="auto">
          <a:xfrm>
            <a:off x="6323849" y="3318123"/>
            <a:ext cx="928688" cy="1"/>
          </a:xfrm>
          <a:prstGeom prst="line">
            <a:avLst/>
          </a:prstGeom>
          <a:noFill/>
          <a:ln w="9525" algn="ctr">
            <a:solidFill>
              <a:schemeClr val="bg2"/>
            </a:solidFill>
            <a:prstDash val="dash"/>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cxnSpLocks noChangeShapeType="1"/>
          </p:cNvCxnSpPr>
          <p:nvPr/>
        </p:nvCxnSpPr>
        <p:spPr bwMode="auto">
          <a:xfrm>
            <a:off x="6323849" y="4400926"/>
            <a:ext cx="928688" cy="1"/>
          </a:xfrm>
          <a:prstGeom prst="line">
            <a:avLst/>
          </a:prstGeom>
          <a:noFill/>
          <a:ln w="9525" algn="ctr">
            <a:solidFill>
              <a:schemeClr val="bg2"/>
            </a:solidFill>
            <a:prstDash val="dash"/>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6970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1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15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animBg="1"/>
      <p:bldP spid="6152" grpId="0" animBg="1"/>
      <p:bldP spid="6153" grpId="0" animBg="1"/>
      <p:bldP spid="6155" grpId="0" animBg="1"/>
      <p:bldP spid="6156" grpId="0" animBg="1"/>
      <p:bldP spid="6176" grpId="0"/>
      <p:bldP spid="6180" grpId="0"/>
      <p:bldP spid="5" grpId="0" animBg="1"/>
      <p:bldP spid="43" grpId="0" animBg="1"/>
      <p:bldP spid="44" grpId="0" animBg="1"/>
      <p:bldP spid="46" grpId="0" animBg="1"/>
      <p:bldP spid="70" grpId="0" animBg="1"/>
      <p:bldP spid="71" grpId="0" animBg="1"/>
      <p:bldP spid="25" grpId="0" animBg="1"/>
      <p:bldP spid="78" grpId="0" animBg="1"/>
      <p:bldP spid="79" grpId="0" animBg="1"/>
      <p:bldP spid="101" grpId="0"/>
      <p:bldP spid="102" grpId="0"/>
      <p:bldP spid="41" grpId="0" animBg="1"/>
      <p:bldP spid="32" grpId="0" animBg="1"/>
      <p:bldP spid="33" grpId="0"/>
      <p:bldP spid="35" grpId="0"/>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Systems Environment Architecture </a:t>
            </a:r>
          </a:p>
        </p:txBody>
      </p:sp>
      <p:sp>
        <p:nvSpPr>
          <p:cNvPr id="7" name="TextBox 6"/>
          <p:cNvSpPr txBox="1"/>
          <p:nvPr/>
        </p:nvSpPr>
        <p:spPr>
          <a:xfrm>
            <a:off x="2095500" y="1504950"/>
            <a:ext cx="4953000" cy="2133600"/>
          </a:xfrm>
          <a:prstGeom prst="rect">
            <a:avLst/>
          </a:prstGeom>
          <a:noFill/>
        </p:spPr>
        <p:txBody>
          <a:bodyPr wrap="square" lIns="0" tIns="0" rIns="0" bIns="0" rtlCol="0" anchor="ctr">
            <a:noAutofit/>
          </a:bodyPr>
          <a:lstStyle/>
          <a:p>
            <a:pPr algn="ctr">
              <a:lnSpc>
                <a:spcPct val="100000"/>
              </a:lnSpc>
              <a:spcBef>
                <a:spcPts val="900"/>
              </a:spcBef>
              <a:buClr>
                <a:srgbClr val="00A6A7"/>
              </a:buClr>
            </a:pPr>
            <a:r>
              <a:rPr lang="en-AU" sz="1200" dirty="0"/>
              <a:t>Insert diagram or description of the environment that development will progress through. </a:t>
            </a:r>
          </a:p>
          <a:p>
            <a:pPr algn="ctr">
              <a:lnSpc>
                <a:spcPct val="100000"/>
              </a:lnSpc>
              <a:spcBef>
                <a:spcPts val="900"/>
              </a:spcBef>
              <a:buClr>
                <a:srgbClr val="00A6A7"/>
              </a:buClr>
            </a:pPr>
            <a:r>
              <a:rPr lang="en-AU" sz="1200" dirty="0"/>
              <a:t>i.e. Dev, QA, SIT, UAT, staging, Prod</a:t>
            </a:r>
          </a:p>
        </p:txBody>
      </p:sp>
    </p:spTree>
    <p:extLst>
      <p:ext uri="{BB962C8B-B14F-4D97-AF65-F5344CB8AC3E}">
        <p14:creationId xmlns:p14="http://schemas.microsoft.com/office/powerpoint/2010/main" val="8531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Test Strategy</a:t>
            </a:r>
          </a:p>
        </p:txBody>
      </p:sp>
      <p:sp>
        <p:nvSpPr>
          <p:cNvPr id="7" name="TextBox 6"/>
          <p:cNvSpPr txBox="1"/>
          <p:nvPr/>
        </p:nvSpPr>
        <p:spPr>
          <a:xfrm>
            <a:off x="2209800" y="1504950"/>
            <a:ext cx="4953000" cy="2133600"/>
          </a:xfrm>
          <a:prstGeom prst="rect">
            <a:avLst/>
          </a:prstGeom>
          <a:noFill/>
        </p:spPr>
        <p:txBody>
          <a:bodyPr wrap="square" lIns="0" tIns="0" rIns="0" bIns="0" rtlCol="0" anchor="ctr">
            <a:noAutofit/>
          </a:bodyPr>
          <a:lstStyle/>
          <a:p>
            <a:pPr algn="ctr">
              <a:lnSpc>
                <a:spcPct val="100000"/>
              </a:lnSpc>
              <a:spcBef>
                <a:spcPts val="900"/>
              </a:spcBef>
              <a:buClr>
                <a:srgbClr val="00A6A7"/>
              </a:buClr>
            </a:pPr>
            <a:r>
              <a:rPr lang="en-AU" sz="1200" dirty="0"/>
              <a:t>Insert diagram or description of what type of testing and how it will be performed and by whom. List the tools to be used. Also include how defects should be handled. </a:t>
            </a:r>
          </a:p>
        </p:txBody>
      </p:sp>
    </p:spTree>
    <p:extLst>
      <p:ext uri="{BB962C8B-B14F-4D97-AF65-F5344CB8AC3E}">
        <p14:creationId xmlns:p14="http://schemas.microsoft.com/office/powerpoint/2010/main" val="26878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Clr>
                <a:srgbClr val="00A6A7"/>
              </a:buClr>
            </a:pPr>
            <a:r>
              <a:rPr lang="en-AU" dirty="0"/>
              <a:t>Insert description of the UX/UI approach. </a:t>
            </a:r>
          </a:p>
          <a:p>
            <a:pPr>
              <a:buClr>
                <a:srgbClr val="00A6A7"/>
              </a:buClr>
            </a:pPr>
            <a:r>
              <a:rPr lang="en-AU" dirty="0"/>
              <a:t>Present standards that all developers should adhere to in order to prevent rework. </a:t>
            </a:r>
          </a:p>
          <a:p>
            <a:pPr>
              <a:buClr>
                <a:srgbClr val="00A6A7"/>
              </a:buClr>
            </a:pPr>
            <a:r>
              <a:rPr lang="en-AU" dirty="0"/>
              <a:t>Find out if there is a client skin available for use. If not, find out when will one will be made available. </a:t>
            </a:r>
          </a:p>
          <a:p>
            <a:pPr>
              <a:buClr>
                <a:srgbClr val="00A6A7"/>
              </a:buClr>
            </a:pPr>
            <a:r>
              <a:rPr lang="en-AU" dirty="0"/>
              <a:t>Find out if there are branding standards that should be adhered to. If so, what are they?</a:t>
            </a:r>
          </a:p>
          <a:p>
            <a:pPr>
              <a:buClr>
                <a:srgbClr val="00A6A7"/>
              </a:buClr>
            </a:pPr>
            <a:r>
              <a:rPr lang="en-AU" dirty="0"/>
              <a:t>Determine at what point in the schedule the UX will be involved in the project and for how long. </a:t>
            </a:r>
          </a:p>
        </p:txBody>
      </p:sp>
      <p:sp>
        <p:nvSpPr>
          <p:cNvPr id="2" name="Title 1"/>
          <p:cNvSpPr>
            <a:spLocks noGrp="1"/>
          </p:cNvSpPr>
          <p:nvPr>
            <p:ph type="title"/>
          </p:nvPr>
        </p:nvSpPr>
        <p:spPr/>
        <p:txBody>
          <a:bodyPr/>
          <a:lstStyle/>
          <a:p>
            <a:r>
              <a:rPr lang="en-AU" dirty="0"/>
              <a:t>UX / UI Strategy</a:t>
            </a:r>
          </a:p>
        </p:txBody>
      </p:sp>
    </p:spTree>
    <p:extLst>
      <p:ext uri="{BB962C8B-B14F-4D97-AF65-F5344CB8AC3E}">
        <p14:creationId xmlns:p14="http://schemas.microsoft.com/office/powerpoint/2010/main" val="167559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dirty="0"/>
              <a:t>Explain the client business – who they are, what they do</a:t>
            </a:r>
            <a:endParaRPr lang="en-AU" dirty="0"/>
          </a:p>
          <a:p>
            <a:pPr>
              <a:spcBef>
                <a:spcPts val="662"/>
              </a:spcBef>
            </a:pPr>
            <a:endParaRPr lang="en-GB" dirty="0"/>
          </a:p>
          <a:p>
            <a:endParaRPr lang="en-GB" dirty="0"/>
          </a:p>
        </p:txBody>
      </p:sp>
      <p:sp>
        <p:nvSpPr>
          <p:cNvPr id="2" name="Title 1"/>
          <p:cNvSpPr>
            <a:spLocks noGrp="1"/>
          </p:cNvSpPr>
          <p:nvPr>
            <p:ph type="title"/>
          </p:nvPr>
        </p:nvSpPr>
        <p:spPr/>
        <p:txBody>
          <a:bodyPr/>
          <a:lstStyle/>
          <a:p>
            <a:r>
              <a:rPr lang="en-GB" dirty="0"/>
              <a:t>The Journey So Far</a:t>
            </a:r>
          </a:p>
        </p:txBody>
      </p:sp>
      <p:sp>
        <p:nvSpPr>
          <p:cNvPr id="5" name="Rectangle 4"/>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170135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AU" dirty="0"/>
              <a:t>List all the tools and for what purpose they are being used. </a:t>
            </a:r>
          </a:p>
          <a:p>
            <a:r>
              <a:rPr lang="en-AU" dirty="0"/>
              <a:t>Ask the project team to confirm that they all have access prior to the commencement day.</a:t>
            </a:r>
          </a:p>
          <a:p>
            <a:r>
              <a:rPr lang="en-AU" dirty="0"/>
              <a:t>Provide details on how to get access if they don’t already have it. </a:t>
            </a:r>
          </a:p>
        </p:txBody>
      </p:sp>
      <p:sp>
        <p:nvSpPr>
          <p:cNvPr id="2" name="Title 1"/>
          <p:cNvSpPr>
            <a:spLocks noGrp="1"/>
          </p:cNvSpPr>
          <p:nvPr>
            <p:ph type="title"/>
          </p:nvPr>
        </p:nvSpPr>
        <p:spPr/>
        <p:txBody>
          <a:bodyPr/>
          <a:lstStyle/>
          <a:p>
            <a:r>
              <a:rPr lang="en-AU" dirty="0"/>
              <a:t>Tools</a:t>
            </a:r>
          </a:p>
        </p:txBody>
      </p:sp>
    </p:spTree>
    <p:extLst>
      <p:ext uri="{BB962C8B-B14F-4D97-AF65-F5344CB8AC3E}">
        <p14:creationId xmlns:p14="http://schemas.microsoft.com/office/powerpoint/2010/main" val="145309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6"/>
          </p:nvPr>
        </p:nvSpPr>
        <p:spPr/>
        <p:txBody>
          <a:bodyPr/>
          <a:lstStyle/>
          <a:p>
            <a:r>
              <a:rPr lang="en-US"/>
              <a:t>Footer (Edit footer for all slides with View &gt; Header &amp; Footer)</a:t>
            </a:r>
            <a:endParaRPr lang="en-US" dirty="0"/>
          </a:p>
        </p:txBody>
      </p:sp>
      <p:sp>
        <p:nvSpPr>
          <p:cNvPr id="7" name="Slide Number Placeholder 6"/>
          <p:cNvSpPr>
            <a:spLocks noGrp="1"/>
          </p:cNvSpPr>
          <p:nvPr>
            <p:ph type="sldNum" sz="quarter" idx="17"/>
          </p:nvPr>
        </p:nvSpPr>
        <p:spPr/>
        <p:txBody>
          <a:bodyPr/>
          <a:lstStyle/>
          <a:p>
            <a:fld id="{94C005EB-05AB-4350-8862-D44178390B49}" type="slidenum">
              <a:rPr lang="en-US" smtClean="0"/>
              <a:pPr/>
              <a:t>31</a:t>
            </a:fld>
            <a:endParaRPr lang="en-US" dirty="0"/>
          </a:p>
        </p:txBody>
      </p:sp>
      <p:sp>
        <p:nvSpPr>
          <p:cNvPr id="10" name="Rectangle 9"/>
          <p:cNvSpPr/>
          <p:nvPr/>
        </p:nvSpPr>
        <p:spPr>
          <a:xfrm>
            <a:off x="304800" y="2110085"/>
            <a:ext cx="4114800" cy="923330"/>
          </a:xfrm>
          <a:prstGeom prst="rect">
            <a:avLst/>
          </a:prstGeom>
          <a:noFill/>
        </p:spPr>
        <p:txBody>
          <a:bodyPr wrap="squar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1 hour</a:t>
            </a:r>
          </a:p>
        </p:txBody>
      </p:sp>
      <p:pic>
        <p:nvPicPr>
          <p:cNvPr id="3" name="Picture Placeholder 2"/>
          <p:cNvPicPr>
            <a:picLocks noGrp="1" noChangeAspect="1"/>
          </p:cNvPicPr>
          <p:nvPr>
            <p:ph type="pic" sz="quarter" idx="14"/>
          </p:nvPr>
        </p:nvPicPr>
        <p:blipFill>
          <a:blip r:embed="rId2"/>
          <a:srcRect l="25000" r="25000"/>
          <a:stretch>
            <a:fillRect/>
          </a:stretch>
        </p:blipFill>
        <p:spPr>
          <a:prstGeom prst="rect">
            <a:avLst/>
          </a:prstGeom>
        </p:spPr>
      </p:pic>
    </p:spTree>
    <p:extLst>
      <p:ext uri="{BB962C8B-B14F-4D97-AF65-F5344CB8AC3E}">
        <p14:creationId xmlns:p14="http://schemas.microsoft.com/office/powerpoint/2010/main" val="204864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Project Schedule</a:t>
            </a:r>
          </a:p>
        </p:txBody>
      </p:sp>
      <p:sp>
        <p:nvSpPr>
          <p:cNvPr id="18" name="Subtitle 17"/>
          <p:cNvSpPr>
            <a:spLocks noGrp="1"/>
          </p:cNvSpPr>
          <p:nvPr>
            <p:ph type="subTitle" idx="1"/>
          </p:nvPr>
        </p:nvSpPr>
        <p:spPr/>
        <p:txBody>
          <a:bodyPr/>
          <a:lstStyle/>
          <a:p>
            <a:r>
              <a:rPr lang="en-US" dirty="0"/>
              <a:t>Presenter Name</a:t>
            </a:r>
          </a:p>
        </p:txBody>
      </p:sp>
      <p:pic>
        <p:nvPicPr>
          <p:cNvPr id="14" name="Picture Placeholder 1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85" b="185"/>
          <a:stretch>
            <a:fillRect/>
          </a:stretch>
        </p:blipFill>
        <p:spPr/>
      </p:pic>
      <p:pic>
        <p:nvPicPr>
          <p:cNvPr id="17" name="Picture Placeholder 1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46" b="46"/>
          <a:stretch>
            <a:fillRect/>
          </a:stretch>
        </p:blipFill>
        <p:spPr/>
      </p:pic>
      <p:pic>
        <p:nvPicPr>
          <p:cNvPr id="19" name="Picture Placeholder 18"/>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85" b="185"/>
          <a:stretch>
            <a:fillRect/>
          </a:stretch>
        </p:blipFill>
        <p:spPr/>
      </p:pic>
      <p:sp>
        <p:nvSpPr>
          <p:cNvPr id="8" name="Rectangle 7"/>
          <p:cNvSpPr/>
          <p:nvPr/>
        </p:nvSpPr>
        <p:spPr>
          <a:xfrm>
            <a:off x="5715000" y="57150"/>
            <a:ext cx="16459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visually similar size to Pega logo</a:t>
            </a:r>
          </a:p>
        </p:txBody>
      </p:sp>
    </p:spTree>
    <p:extLst>
      <p:ext uri="{BB962C8B-B14F-4D97-AF65-F5344CB8AC3E}">
        <p14:creationId xmlns:p14="http://schemas.microsoft.com/office/powerpoint/2010/main" val="354944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365119" y="1098550"/>
          <a:ext cx="7754624" cy="3703320"/>
        </p:xfrm>
        <a:graphic>
          <a:graphicData uri="http://schemas.openxmlformats.org/drawingml/2006/table">
            <a:tbl>
              <a:tblPr firstRow="1" bandRow="1">
                <a:tableStyleId>{7207B5E3-C84D-437C-8577-B3E8D5512DED}</a:tableStyleId>
              </a:tblPr>
              <a:tblGrid>
                <a:gridCol w="914400">
                  <a:extLst>
                    <a:ext uri="{9D8B030D-6E8A-4147-A177-3AD203B41FA5}">
                      <a16:colId xmlns:a16="http://schemas.microsoft.com/office/drawing/2014/main" xmlns="" val="20000"/>
                    </a:ext>
                  </a:extLst>
                </a:gridCol>
                <a:gridCol w="740728">
                  <a:extLst>
                    <a:ext uri="{9D8B030D-6E8A-4147-A177-3AD203B41FA5}">
                      <a16:colId xmlns:a16="http://schemas.microsoft.com/office/drawing/2014/main" xmlns="" val="20001"/>
                    </a:ext>
                  </a:extLst>
                </a:gridCol>
                <a:gridCol w="740728">
                  <a:extLst>
                    <a:ext uri="{9D8B030D-6E8A-4147-A177-3AD203B41FA5}">
                      <a16:colId xmlns:a16="http://schemas.microsoft.com/office/drawing/2014/main" xmlns="" val="20002"/>
                    </a:ext>
                  </a:extLst>
                </a:gridCol>
                <a:gridCol w="740728">
                  <a:extLst>
                    <a:ext uri="{9D8B030D-6E8A-4147-A177-3AD203B41FA5}">
                      <a16:colId xmlns:a16="http://schemas.microsoft.com/office/drawing/2014/main" xmlns="" val="20003"/>
                    </a:ext>
                  </a:extLst>
                </a:gridCol>
                <a:gridCol w="740728">
                  <a:extLst>
                    <a:ext uri="{9D8B030D-6E8A-4147-A177-3AD203B41FA5}">
                      <a16:colId xmlns:a16="http://schemas.microsoft.com/office/drawing/2014/main" xmlns="" val="20004"/>
                    </a:ext>
                  </a:extLst>
                </a:gridCol>
                <a:gridCol w="740728">
                  <a:extLst>
                    <a:ext uri="{9D8B030D-6E8A-4147-A177-3AD203B41FA5}">
                      <a16:colId xmlns:a16="http://schemas.microsoft.com/office/drawing/2014/main" xmlns="" val="20005"/>
                    </a:ext>
                  </a:extLst>
                </a:gridCol>
                <a:gridCol w="740728">
                  <a:extLst>
                    <a:ext uri="{9D8B030D-6E8A-4147-A177-3AD203B41FA5}">
                      <a16:colId xmlns:a16="http://schemas.microsoft.com/office/drawing/2014/main" xmlns="" val="20006"/>
                    </a:ext>
                  </a:extLst>
                </a:gridCol>
                <a:gridCol w="740728">
                  <a:extLst>
                    <a:ext uri="{9D8B030D-6E8A-4147-A177-3AD203B41FA5}">
                      <a16:colId xmlns:a16="http://schemas.microsoft.com/office/drawing/2014/main" xmlns="" val="20007"/>
                    </a:ext>
                  </a:extLst>
                </a:gridCol>
                <a:gridCol w="740728">
                  <a:extLst>
                    <a:ext uri="{9D8B030D-6E8A-4147-A177-3AD203B41FA5}">
                      <a16:colId xmlns:a16="http://schemas.microsoft.com/office/drawing/2014/main" xmlns="" val="20008"/>
                    </a:ext>
                  </a:extLst>
                </a:gridCol>
                <a:gridCol w="914400">
                  <a:extLst>
                    <a:ext uri="{9D8B030D-6E8A-4147-A177-3AD203B41FA5}">
                      <a16:colId xmlns:a16="http://schemas.microsoft.com/office/drawing/2014/main" xmlns="" val="20009"/>
                    </a:ext>
                  </a:extLst>
                </a:gridCol>
              </a:tblGrid>
              <a:tr h="274320">
                <a:tc>
                  <a:txBody>
                    <a:bodyPr/>
                    <a:lstStyle/>
                    <a:p>
                      <a:pPr algn="ctr"/>
                      <a:r>
                        <a:rPr lang="en-US" dirty="0"/>
                        <a:t>Mm/</a:t>
                      </a:r>
                      <a:r>
                        <a:rPr lang="en-US" dirty="0" err="1"/>
                        <a:t>yy</a:t>
                      </a:r>
                      <a:endParaRPr lang="en-US" dirty="0"/>
                    </a:p>
                  </a:txBody>
                  <a:tcPr/>
                </a:tc>
                <a:tc>
                  <a:txBody>
                    <a:bodyPr/>
                    <a:lstStyle/>
                    <a:p>
                      <a:pPr algn="ctr"/>
                      <a:r>
                        <a:rPr lang="en-US"/>
                        <a:t>Mm/yy</a:t>
                      </a:r>
                      <a:endParaRPr lang="en-US" dirty="0"/>
                    </a:p>
                  </a:txBody>
                  <a:tcPr/>
                </a:tc>
                <a:tc>
                  <a:txBody>
                    <a:bodyPr/>
                    <a:lstStyle/>
                    <a:p>
                      <a:pPr algn="ctr"/>
                      <a:r>
                        <a:rPr lang="en-US"/>
                        <a:t>Mm/yy</a:t>
                      </a:r>
                      <a:endParaRPr lang="en-US" dirty="0"/>
                    </a:p>
                  </a:txBody>
                  <a:tcPr/>
                </a:tc>
                <a:tc>
                  <a:txBody>
                    <a:bodyPr/>
                    <a:lstStyle/>
                    <a:p>
                      <a:pPr algn="ctr"/>
                      <a:r>
                        <a:rPr lang="en-US"/>
                        <a:t>Mm/yy</a:t>
                      </a:r>
                      <a:endParaRPr lang="en-US" dirty="0"/>
                    </a:p>
                  </a:txBody>
                  <a:tcPr/>
                </a:tc>
                <a:tc>
                  <a:txBody>
                    <a:bodyPr/>
                    <a:lstStyle/>
                    <a:p>
                      <a:pPr algn="ctr"/>
                      <a:r>
                        <a:rPr lang="en-US"/>
                        <a:t>Mm/yy</a:t>
                      </a:r>
                      <a:endParaRPr lang="en-US" dirty="0"/>
                    </a:p>
                  </a:txBody>
                  <a:tcPr/>
                </a:tc>
                <a:tc>
                  <a:txBody>
                    <a:bodyPr/>
                    <a:lstStyle/>
                    <a:p>
                      <a:pPr algn="ctr"/>
                      <a:r>
                        <a:rPr lang="en-US"/>
                        <a:t>Mm/yy</a:t>
                      </a:r>
                      <a:endParaRPr lang="en-US" dirty="0"/>
                    </a:p>
                  </a:txBody>
                  <a:tcPr/>
                </a:tc>
                <a:tc>
                  <a:txBody>
                    <a:bodyPr/>
                    <a:lstStyle/>
                    <a:p>
                      <a:pPr algn="ctr"/>
                      <a:r>
                        <a:rPr lang="en-US"/>
                        <a:t>Mm/yy</a:t>
                      </a:r>
                      <a:endParaRPr lang="en-US" dirty="0"/>
                    </a:p>
                  </a:txBody>
                  <a:tcPr/>
                </a:tc>
                <a:tc>
                  <a:txBody>
                    <a:bodyPr/>
                    <a:lstStyle/>
                    <a:p>
                      <a:pPr algn="ctr"/>
                      <a:r>
                        <a:rPr lang="en-US"/>
                        <a:t>Mm/yy</a:t>
                      </a:r>
                      <a:endParaRPr lang="en-US" dirty="0"/>
                    </a:p>
                  </a:txBody>
                  <a:tcPr/>
                </a:tc>
                <a:tc>
                  <a:txBody>
                    <a:bodyPr/>
                    <a:lstStyle/>
                    <a:p>
                      <a:pPr algn="ctr"/>
                      <a:r>
                        <a:rPr lang="en-US"/>
                        <a:t>Mm/yy</a:t>
                      </a:r>
                      <a:endParaRPr lang="en-US" dirty="0"/>
                    </a:p>
                  </a:txBody>
                  <a:tcPr/>
                </a:tc>
                <a:tc>
                  <a:txBody>
                    <a:bodyPr/>
                    <a:lstStyle/>
                    <a:p>
                      <a:pPr algn="ctr"/>
                      <a:r>
                        <a:rPr lang="en-US" dirty="0"/>
                        <a:t>Mm/</a:t>
                      </a:r>
                      <a:r>
                        <a:rPr lang="en-US" dirty="0" err="1"/>
                        <a:t>yy</a:t>
                      </a:r>
                      <a:endParaRPr lang="en-US" dirty="0"/>
                    </a:p>
                  </a:txBody>
                  <a:tcPr/>
                </a:tc>
                <a:extLst>
                  <a:ext uri="{0D108BD9-81ED-4DB2-BD59-A6C34878D82A}">
                    <a16:rowId xmlns:a16="http://schemas.microsoft.com/office/drawing/2014/main" xmlns="" val="10000"/>
                  </a:ext>
                </a:extLst>
              </a:tr>
              <a:tr h="274320">
                <a:tc>
                  <a:txBody>
                    <a:bodyPr/>
                    <a:lstStyle/>
                    <a:p>
                      <a:pPr algn="ctr"/>
                      <a:r>
                        <a:rPr lang="en-US" dirty="0"/>
                        <a:t>Weeks 1-4</a:t>
                      </a:r>
                    </a:p>
                  </a:txBody>
                  <a:tcPr/>
                </a:tc>
                <a:tc>
                  <a:txBody>
                    <a:bodyPr/>
                    <a:lstStyle/>
                    <a:p>
                      <a:pPr algn="ctr"/>
                      <a:r>
                        <a:rPr lang="en-US" dirty="0"/>
                        <a:t>5-7</a:t>
                      </a:r>
                    </a:p>
                  </a:txBody>
                  <a:tcPr/>
                </a:tc>
                <a:tc>
                  <a:txBody>
                    <a:bodyPr/>
                    <a:lstStyle/>
                    <a:p>
                      <a:pPr algn="ctr"/>
                      <a:r>
                        <a:rPr lang="en-US" dirty="0"/>
                        <a:t>8-10</a:t>
                      </a:r>
                    </a:p>
                  </a:txBody>
                  <a:tcPr/>
                </a:tc>
                <a:tc>
                  <a:txBody>
                    <a:bodyPr/>
                    <a:lstStyle/>
                    <a:p>
                      <a:pPr algn="ctr"/>
                      <a:r>
                        <a:rPr lang="en-US" dirty="0"/>
                        <a:t>11-13</a:t>
                      </a:r>
                    </a:p>
                  </a:txBody>
                  <a:tcPr/>
                </a:tc>
                <a:tc>
                  <a:txBody>
                    <a:bodyPr/>
                    <a:lstStyle/>
                    <a:p>
                      <a:pPr algn="ctr"/>
                      <a:r>
                        <a:rPr lang="en-US" dirty="0"/>
                        <a:t>14-16</a:t>
                      </a:r>
                    </a:p>
                  </a:txBody>
                  <a:tcPr/>
                </a:tc>
                <a:tc>
                  <a:txBody>
                    <a:bodyPr/>
                    <a:lstStyle/>
                    <a:p>
                      <a:pPr algn="ctr"/>
                      <a:r>
                        <a:rPr lang="en-US" dirty="0"/>
                        <a:t>17-19</a:t>
                      </a:r>
                    </a:p>
                  </a:txBody>
                  <a:tcPr/>
                </a:tc>
                <a:tc>
                  <a:txBody>
                    <a:bodyPr/>
                    <a:lstStyle/>
                    <a:p>
                      <a:pPr algn="ctr"/>
                      <a:r>
                        <a:rPr lang="en-US" dirty="0"/>
                        <a:t>20-22</a:t>
                      </a:r>
                    </a:p>
                  </a:txBody>
                  <a:tcPr/>
                </a:tc>
                <a:tc>
                  <a:txBody>
                    <a:bodyPr/>
                    <a:lstStyle/>
                    <a:p>
                      <a:pPr algn="ctr"/>
                      <a:r>
                        <a:rPr lang="en-US" dirty="0"/>
                        <a:t>23-25</a:t>
                      </a:r>
                    </a:p>
                  </a:txBody>
                  <a:tcPr/>
                </a:tc>
                <a:tc>
                  <a:txBody>
                    <a:bodyPr/>
                    <a:lstStyle/>
                    <a:p>
                      <a:pPr algn="ctr"/>
                      <a:r>
                        <a:rPr lang="en-US" dirty="0"/>
                        <a:t>26-28</a:t>
                      </a:r>
                    </a:p>
                  </a:txBody>
                  <a:tcPr/>
                </a:tc>
                <a:tc>
                  <a:txBody>
                    <a:bodyPr/>
                    <a:lstStyle/>
                    <a:p>
                      <a:pPr algn="ctr"/>
                      <a:r>
                        <a:rPr lang="en-US" dirty="0"/>
                        <a:t>29-34</a:t>
                      </a:r>
                    </a:p>
                  </a:txBody>
                  <a:tcPr/>
                </a:tc>
                <a:extLst>
                  <a:ext uri="{0D108BD9-81ED-4DB2-BD59-A6C34878D82A}">
                    <a16:rowId xmlns:a16="http://schemas.microsoft.com/office/drawing/2014/main" xmlns="" val="10001"/>
                  </a:ext>
                </a:extLst>
              </a:tr>
              <a:tr h="274320">
                <a:tc>
                  <a:txBody>
                    <a:bodyPr/>
                    <a:lstStyle/>
                    <a:p>
                      <a:r>
                        <a:rPr lang="en-US" dirty="0"/>
                        <a:t>Sprint 0</a:t>
                      </a:r>
                    </a:p>
                  </a:txBody>
                  <a:tcPr/>
                </a:tc>
                <a:tc>
                  <a:txBody>
                    <a:bodyPr/>
                    <a:lstStyle/>
                    <a:p>
                      <a:r>
                        <a:rPr lang="en-US" dirty="0">
                          <a:solidFill>
                            <a:schemeClr val="bg1"/>
                          </a:solidFill>
                        </a:rPr>
                        <a:t>Sprint</a:t>
                      </a:r>
                      <a:r>
                        <a:rPr lang="en-US" baseline="0" dirty="0">
                          <a:solidFill>
                            <a:schemeClr val="bg1"/>
                          </a:solidFill>
                        </a:rPr>
                        <a:t> 1</a:t>
                      </a:r>
                      <a:endParaRPr lang="en-US" dirty="0">
                        <a:solidFill>
                          <a:schemeClr val="bg1"/>
                        </a:solidFill>
                      </a:endParaRPr>
                    </a:p>
                  </a:txBody>
                  <a:tcPr>
                    <a:solidFill>
                      <a:schemeClr val="tx2"/>
                    </a:solidFill>
                  </a:tcPr>
                </a:tc>
                <a:tc>
                  <a:txBody>
                    <a:bodyPr/>
                    <a:lstStyle/>
                    <a:p>
                      <a:r>
                        <a:rPr lang="en-US" dirty="0">
                          <a:solidFill>
                            <a:schemeClr val="bg1"/>
                          </a:solidFill>
                        </a:rPr>
                        <a:t>Sprint</a:t>
                      </a:r>
                      <a:r>
                        <a:rPr lang="en-US" baseline="0" dirty="0">
                          <a:solidFill>
                            <a:schemeClr val="bg1"/>
                          </a:solidFill>
                        </a:rPr>
                        <a:t> 2</a:t>
                      </a:r>
                      <a:endParaRPr lang="en-US" dirty="0">
                        <a:solidFill>
                          <a:schemeClr val="bg1"/>
                        </a:solidFill>
                      </a:endParaRPr>
                    </a:p>
                  </a:txBody>
                  <a:tcPr>
                    <a:solidFill>
                      <a:schemeClr val="tx2"/>
                    </a:solidFill>
                  </a:tcPr>
                </a:tc>
                <a:tc>
                  <a:txBody>
                    <a:bodyPr/>
                    <a:lstStyle/>
                    <a:p>
                      <a:r>
                        <a:rPr lang="en-US" dirty="0">
                          <a:solidFill>
                            <a:schemeClr val="bg1"/>
                          </a:solidFill>
                        </a:rPr>
                        <a:t>Sprint 3</a:t>
                      </a:r>
                    </a:p>
                  </a:txBody>
                  <a:tcPr>
                    <a:solidFill>
                      <a:schemeClr val="tx2"/>
                    </a:solidFill>
                  </a:tcPr>
                </a:tc>
                <a:tc>
                  <a:txBody>
                    <a:bodyPr/>
                    <a:lstStyle/>
                    <a:p>
                      <a:r>
                        <a:rPr lang="en-US" dirty="0">
                          <a:solidFill>
                            <a:schemeClr val="bg1"/>
                          </a:solidFill>
                        </a:rPr>
                        <a:t>Sprint 4</a:t>
                      </a:r>
                    </a:p>
                  </a:txBody>
                  <a:tcPr>
                    <a:solidFill>
                      <a:schemeClr val="tx2"/>
                    </a:solidFill>
                  </a:tcPr>
                </a:tc>
                <a:tc>
                  <a:txBody>
                    <a:bodyPr/>
                    <a:lstStyle/>
                    <a:p>
                      <a:r>
                        <a:rPr lang="en-US" dirty="0">
                          <a:solidFill>
                            <a:schemeClr val="bg1"/>
                          </a:solidFill>
                        </a:rPr>
                        <a:t>Sprint 5</a:t>
                      </a:r>
                    </a:p>
                  </a:txBody>
                  <a:tcPr>
                    <a:solidFill>
                      <a:schemeClr val="tx2"/>
                    </a:solidFill>
                  </a:tcPr>
                </a:tc>
                <a:tc>
                  <a:txBody>
                    <a:bodyPr/>
                    <a:lstStyle/>
                    <a:p>
                      <a:r>
                        <a:rPr lang="en-US" dirty="0">
                          <a:solidFill>
                            <a:schemeClr val="bg1"/>
                          </a:solidFill>
                        </a:rPr>
                        <a:t>Sprint 6</a:t>
                      </a:r>
                    </a:p>
                  </a:txBody>
                  <a:tcPr>
                    <a:solidFill>
                      <a:schemeClr val="tx2"/>
                    </a:solidFill>
                  </a:tcPr>
                </a:tc>
                <a:tc>
                  <a:txBody>
                    <a:bodyPr/>
                    <a:lstStyle/>
                    <a:p>
                      <a:r>
                        <a:rPr lang="en-US" dirty="0">
                          <a:solidFill>
                            <a:schemeClr val="bg1"/>
                          </a:solidFill>
                        </a:rPr>
                        <a:t>Sprint 7</a:t>
                      </a:r>
                    </a:p>
                  </a:txBody>
                  <a:tcPr>
                    <a:solidFill>
                      <a:schemeClr val="tx2"/>
                    </a:solidFill>
                  </a:tcPr>
                </a:tc>
                <a:tc>
                  <a:txBody>
                    <a:bodyPr/>
                    <a:lstStyle/>
                    <a:p>
                      <a:r>
                        <a:rPr lang="en-US" dirty="0">
                          <a:solidFill>
                            <a:schemeClr val="bg1"/>
                          </a:solidFill>
                        </a:rPr>
                        <a:t>Sprint 8</a:t>
                      </a:r>
                    </a:p>
                  </a:txBody>
                  <a:tcPr>
                    <a:solidFill>
                      <a:schemeClr val="tx2"/>
                    </a:solidFill>
                  </a:tcPr>
                </a:tc>
                <a:tc>
                  <a:txBody>
                    <a:bodyPr/>
                    <a:lstStyle/>
                    <a:p>
                      <a:pPr marL="0" algn="l" defTabSz="914400" rtl="0" eaLnBrk="1" latinLnBrk="0" hangingPunct="1"/>
                      <a:r>
                        <a:rPr lang="en-US" sz="1200" kern="1200" dirty="0">
                          <a:solidFill>
                            <a:srgbClr val="1F2555"/>
                          </a:solidFill>
                          <a:latin typeface="+mn-lt"/>
                          <a:ea typeface="+mn-ea"/>
                          <a:cs typeface="+mn-cs"/>
                        </a:rPr>
                        <a:t>Sprint Z</a:t>
                      </a:r>
                    </a:p>
                  </a:txBody>
                  <a:tcPr>
                    <a:solidFill>
                      <a:srgbClr val="F4F3F3"/>
                    </a:solidFill>
                  </a:tcPr>
                </a:tc>
                <a:extLst>
                  <a:ext uri="{0D108BD9-81ED-4DB2-BD59-A6C34878D82A}">
                    <a16:rowId xmlns:a16="http://schemas.microsoft.com/office/drawing/2014/main" xmlns="" val="10002"/>
                  </a:ext>
                </a:extLst>
              </a:tr>
              <a:tr h="274320">
                <a:tc rowSpan="2">
                  <a:txBody>
                    <a:bodyPr/>
                    <a:lstStyle/>
                    <a:p>
                      <a:r>
                        <a:rPr lang="en-US" sz="800"/>
                        <a:t>Highlights:</a:t>
                      </a:r>
                    </a:p>
                    <a:p>
                      <a:pPr marL="60325" indent="-60325">
                        <a:buFont typeface="Arial" panose="020B0604020202020204" pitchFamily="34" charset="0"/>
                        <a:buChar char="•"/>
                      </a:pPr>
                      <a:r>
                        <a:rPr lang="en-US" sz="700"/>
                        <a:t>Dev Environment Setup</a:t>
                      </a:r>
                    </a:p>
                    <a:p>
                      <a:pPr marL="60325" indent="-60325">
                        <a:buFont typeface="Arial" panose="020B0604020202020204" pitchFamily="34" charset="0"/>
                        <a:buChar char="•"/>
                      </a:pPr>
                      <a:r>
                        <a:rPr lang="en-US" sz="700"/>
                        <a:t>High Level Architecture</a:t>
                      </a:r>
                    </a:p>
                    <a:p>
                      <a:pPr marL="60325" indent="-60325">
                        <a:buFont typeface="Arial" panose="020B0604020202020204" pitchFamily="34" charset="0"/>
                        <a:buChar char="•"/>
                      </a:pPr>
                      <a:r>
                        <a:rPr lang="en-US" sz="700"/>
                        <a:t>Security, permissions,</a:t>
                      </a:r>
                      <a:r>
                        <a:rPr lang="en-US" sz="700" baseline="0"/>
                        <a:t> access control</a:t>
                      </a:r>
                    </a:p>
                    <a:p>
                      <a:pPr marL="60325" indent="-60325">
                        <a:buFont typeface="Arial" panose="020B0604020202020204" pitchFamily="34" charset="0"/>
                        <a:buChar char="•"/>
                      </a:pPr>
                      <a:r>
                        <a:rPr lang="en-US" sz="700" baseline="0"/>
                        <a:t>Team onboarding</a:t>
                      </a:r>
                    </a:p>
                    <a:p>
                      <a:pPr marL="60325" indent="-60325">
                        <a:buFont typeface="Arial" panose="020B0604020202020204" pitchFamily="34" charset="0"/>
                        <a:buChar char="•"/>
                      </a:pPr>
                      <a:r>
                        <a:rPr lang="en-US" sz="700" baseline="0"/>
                        <a:t>Initial Pega Training</a:t>
                      </a:r>
                    </a:p>
                    <a:p>
                      <a:pPr marL="60325" indent="-60325">
                        <a:buFont typeface="Arial" panose="020B0604020202020204" pitchFamily="34" charset="0"/>
                        <a:buChar char="•"/>
                      </a:pPr>
                      <a:r>
                        <a:rPr lang="en-US" sz="700" baseline="0"/>
                        <a:t>Hardware Sizing</a:t>
                      </a:r>
                    </a:p>
                    <a:p>
                      <a:pPr marL="60325" indent="-60325">
                        <a:buFont typeface="Arial" panose="020B0604020202020204" pitchFamily="34" charset="0"/>
                        <a:buChar char="•"/>
                      </a:pPr>
                      <a:r>
                        <a:rPr lang="en-US" sz="700" baseline="0"/>
                        <a:t>Project Planning</a:t>
                      </a:r>
                    </a:p>
                    <a:p>
                      <a:pPr marL="60325" indent="-60325">
                        <a:buFont typeface="Arial" panose="020B0604020202020204" pitchFamily="34" charset="0"/>
                        <a:buChar char="•"/>
                      </a:pPr>
                      <a:r>
                        <a:rPr lang="en-US" sz="700" baseline="0"/>
                        <a:t>Organize User Stories</a:t>
                      </a:r>
                    </a:p>
                    <a:p>
                      <a:pPr marL="60325" indent="-60325">
                        <a:buFont typeface="Arial" panose="020B0604020202020204" pitchFamily="34" charset="0"/>
                        <a:buChar char="•"/>
                      </a:pPr>
                      <a:r>
                        <a:rPr lang="en-US" sz="700" baseline="0"/>
                        <a:t>High Level Project Plan</a:t>
                      </a:r>
                    </a:p>
                    <a:p>
                      <a:pPr marL="60325" indent="-60325">
                        <a:buFont typeface="Arial" panose="020B0604020202020204" pitchFamily="34" charset="0"/>
                        <a:buChar char="•"/>
                      </a:pPr>
                      <a:r>
                        <a:rPr lang="en-US" sz="700" baseline="0"/>
                        <a:t>Define Sprint schedule</a:t>
                      </a:r>
                    </a:p>
                    <a:p>
                      <a:pPr marL="60325" indent="-60325">
                        <a:buFont typeface="Arial" panose="020B0604020202020204" pitchFamily="34" charset="0"/>
                        <a:buChar char="•"/>
                      </a:pPr>
                      <a:r>
                        <a:rPr lang="en-US" sz="700" baseline="0"/>
                        <a:t>DCO Session Planning</a:t>
                      </a:r>
                    </a:p>
                    <a:p>
                      <a:pPr marL="60325" indent="-60325">
                        <a:buFont typeface="Arial" panose="020B0604020202020204" pitchFamily="34" charset="0"/>
                        <a:buChar char="•"/>
                      </a:pPr>
                      <a:r>
                        <a:rPr lang="en-US" sz="700" baseline="0"/>
                        <a:t>Define Governance Plan</a:t>
                      </a:r>
                    </a:p>
                    <a:p>
                      <a:pPr marL="60325" indent="-60325">
                        <a:buFont typeface="Arial" panose="020B0604020202020204" pitchFamily="34" charset="0"/>
                        <a:buChar char="•"/>
                      </a:pPr>
                      <a:r>
                        <a:rPr lang="en-US" sz="700" baseline="0"/>
                        <a:t>Finalize Team Allocation</a:t>
                      </a:r>
                      <a:endParaRPr lang="en-US" sz="700" baseline="0" dirty="0"/>
                    </a:p>
                    <a:p>
                      <a:pPr marL="60325" indent="-60325">
                        <a:buFont typeface="Arial" panose="020B0604020202020204" pitchFamily="34" charset="0"/>
                        <a:buChar char="•"/>
                      </a:pPr>
                      <a:r>
                        <a:rPr lang="en-US" sz="700" baseline="0"/>
                        <a:t>Application Profile Work</a:t>
                      </a:r>
                    </a:p>
                  </a:txBody>
                  <a:tcPr marL="0" marR="0"/>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a:solidFill>
                            <a:schemeClr val="bg1"/>
                          </a:solidFill>
                        </a:rPr>
                        <a:t>Sprint 4</a:t>
                      </a:r>
                    </a:p>
                  </a:txBody>
                  <a:tcPr>
                    <a:solidFill>
                      <a:schemeClr val="accent3"/>
                    </a:solidFill>
                  </a:tcPr>
                </a:tc>
                <a:tc>
                  <a:txBody>
                    <a:bodyPr/>
                    <a:lstStyle/>
                    <a:p>
                      <a:r>
                        <a:rPr lang="en-US" dirty="0">
                          <a:solidFill>
                            <a:schemeClr val="bg1"/>
                          </a:solidFill>
                        </a:rPr>
                        <a:t>Sprint</a:t>
                      </a:r>
                      <a:r>
                        <a:rPr lang="en-US" baseline="0" dirty="0">
                          <a:solidFill>
                            <a:schemeClr val="bg1"/>
                          </a:solidFill>
                        </a:rPr>
                        <a:t> 5</a:t>
                      </a:r>
                      <a:endParaRPr lang="en-US" dirty="0">
                        <a:solidFill>
                          <a:schemeClr val="bg1"/>
                        </a:solidFill>
                      </a:endParaRPr>
                    </a:p>
                  </a:txBody>
                  <a:tcPr>
                    <a:solidFill>
                      <a:schemeClr val="accent3"/>
                    </a:solidFill>
                  </a:tcPr>
                </a:tc>
                <a:tc>
                  <a:txBody>
                    <a:bodyPr/>
                    <a:lstStyle/>
                    <a:p>
                      <a:r>
                        <a:rPr lang="en-US" dirty="0">
                          <a:solidFill>
                            <a:schemeClr val="bg1"/>
                          </a:solidFill>
                        </a:rPr>
                        <a:t>Sprint 6</a:t>
                      </a:r>
                    </a:p>
                  </a:txBody>
                  <a:tcPr>
                    <a:solidFill>
                      <a:schemeClr val="accent3"/>
                    </a:solidFill>
                  </a:tcPr>
                </a:tc>
                <a:tc>
                  <a:txBody>
                    <a:bodyPr/>
                    <a:lstStyle/>
                    <a:p>
                      <a:r>
                        <a:rPr lang="en-US" dirty="0">
                          <a:solidFill>
                            <a:schemeClr val="bg1"/>
                          </a:solidFill>
                        </a:rPr>
                        <a:t>Sprint</a:t>
                      </a:r>
                      <a:r>
                        <a:rPr lang="en-US" baseline="0" dirty="0">
                          <a:solidFill>
                            <a:schemeClr val="bg1"/>
                          </a:solidFill>
                        </a:rPr>
                        <a:t> 7</a:t>
                      </a:r>
                      <a:endParaRPr lang="en-US" dirty="0">
                        <a:solidFill>
                          <a:schemeClr val="bg1"/>
                        </a:solidFill>
                      </a:endParaRPr>
                    </a:p>
                  </a:txBody>
                  <a:tcPr>
                    <a:solidFill>
                      <a:schemeClr val="accent3"/>
                    </a:solidFill>
                  </a:tcPr>
                </a:tc>
                <a:tc>
                  <a:txBody>
                    <a:bodyPr/>
                    <a:lstStyle/>
                    <a:p>
                      <a:r>
                        <a:rPr lang="en-US" dirty="0">
                          <a:solidFill>
                            <a:schemeClr val="bg1"/>
                          </a:solidFill>
                        </a:rPr>
                        <a:t>Sprint 8</a:t>
                      </a:r>
                    </a:p>
                  </a:txBody>
                  <a:tcPr>
                    <a:solidFill>
                      <a:schemeClr val="accent3"/>
                    </a:solidFill>
                  </a:tcPr>
                </a:tc>
                <a:tc>
                  <a:txBody>
                    <a:bodyPr/>
                    <a:lstStyle/>
                    <a:p>
                      <a:r>
                        <a:rPr lang="en-US" dirty="0">
                          <a:solidFill>
                            <a:schemeClr val="bg1"/>
                          </a:solidFill>
                        </a:rPr>
                        <a:t>Sprint</a:t>
                      </a:r>
                      <a:r>
                        <a:rPr lang="en-US" baseline="0" dirty="0">
                          <a:solidFill>
                            <a:schemeClr val="bg1"/>
                          </a:solidFill>
                        </a:rPr>
                        <a:t> Z</a:t>
                      </a:r>
                      <a:endParaRPr lang="en-US" dirty="0">
                        <a:solidFill>
                          <a:schemeClr val="bg1"/>
                        </a:solidFill>
                      </a:endParaRPr>
                    </a:p>
                  </a:txBody>
                  <a:tcPr>
                    <a:solidFill>
                      <a:schemeClr val="accent3"/>
                    </a:solidFill>
                  </a:tcPr>
                </a:tc>
                <a:extLst>
                  <a:ext uri="{0D108BD9-81ED-4DB2-BD59-A6C34878D82A}">
                    <a16:rowId xmlns:a16="http://schemas.microsoft.com/office/drawing/2014/main" xmlns="" val="10003"/>
                  </a:ext>
                </a:extLst>
              </a:tr>
              <a:tr h="2194560">
                <a:tc vMerge="1">
                  <a:txBody>
                    <a:bodyPr/>
                    <a:lstStyle/>
                    <a:p>
                      <a:endParaRPr lang="en-US" dirty="0"/>
                    </a:p>
                  </a:txBody>
                  <a:tcPr/>
                </a:tc>
                <a:tc>
                  <a:txBody>
                    <a:bodyPr/>
                    <a:lstStyle/>
                    <a:p>
                      <a:r>
                        <a:rPr lang="en-US" sz="800" b="1" dirty="0">
                          <a:solidFill>
                            <a:schemeClr val="accent3"/>
                          </a:solidFill>
                        </a:rPr>
                        <a:t>Dev </a:t>
                      </a:r>
                      <a:r>
                        <a:rPr lang="en-US" sz="800" b="1">
                          <a:solidFill>
                            <a:schemeClr val="accent3"/>
                          </a:solidFill>
                        </a:rPr>
                        <a:t>Sprint 1</a:t>
                      </a:r>
                    </a:p>
                    <a:p>
                      <a:pPr marL="60325" indent="-60325">
                        <a:buFont typeface="Arial" panose="020B0604020202020204" pitchFamily="34" charset="0"/>
                        <a:buChar char="•"/>
                      </a:pPr>
                      <a:r>
                        <a:rPr lang="en-US" sz="700"/>
                        <a:t>Manual and electronic</a:t>
                      </a:r>
                      <a:r>
                        <a:rPr lang="en-US" sz="700" baseline="0"/>
                        <a:t> case creation</a:t>
                      </a:r>
                    </a:p>
                    <a:p>
                      <a:pPr marL="60325" indent="-60325">
                        <a:buFont typeface="Arial" panose="020B0604020202020204" pitchFamily="34" charset="0"/>
                        <a:buChar char="•"/>
                      </a:pPr>
                      <a:r>
                        <a:rPr lang="en-US" sz="700" baseline="0"/>
                        <a:t>Business logic configuration per client</a:t>
                      </a:r>
                    </a:p>
                    <a:p>
                      <a:pPr marL="60325" indent="-60325">
                        <a:buFont typeface="Arial" panose="020B0604020202020204" pitchFamily="34" charset="0"/>
                        <a:buChar char="•"/>
                      </a:pPr>
                      <a:r>
                        <a:rPr lang="en-US" sz="700" baseline="0"/>
                        <a:t>Isolation of customer data</a:t>
                      </a:r>
                    </a:p>
                    <a:p>
                      <a:pPr marL="0" indent="0">
                        <a:buFont typeface="Arial" panose="020B0604020202020204" pitchFamily="34" charset="0"/>
                        <a:buNone/>
                      </a:pPr>
                      <a:endParaRPr lang="en-US" sz="800" b="1" baseline="0"/>
                    </a:p>
                    <a:p>
                      <a:pPr marL="0" indent="0">
                        <a:buFont typeface="Arial" panose="020B0604020202020204" pitchFamily="34" charset="0"/>
                        <a:buNone/>
                      </a:pPr>
                      <a:r>
                        <a:rPr lang="en-US" sz="800" b="1" baseline="0">
                          <a:solidFill>
                            <a:schemeClr val="accent3"/>
                          </a:solidFill>
                        </a:rPr>
                        <a:t>Interfaces</a:t>
                      </a:r>
                    </a:p>
                    <a:p>
                      <a:pPr marL="60325" indent="-60325">
                        <a:buFont typeface="Arial" panose="020B0604020202020204" pitchFamily="34" charset="0"/>
                        <a:buChar char="•"/>
                      </a:pPr>
                      <a:r>
                        <a:rPr lang="en-US" sz="700" i="1">
                          <a:solidFill>
                            <a:schemeClr val="tx1"/>
                          </a:solidFill>
                          <a:effectLst/>
                          <a:latin typeface="+mn-lt"/>
                          <a:ea typeface="+mn-ea"/>
                          <a:cs typeface="+mn-cs"/>
                        </a:rPr>
                        <a:t>AcqOutgoingNSDAdj</a:t>
                      </a:r>
                    </a:p>
                    <a:p>
                      <a:pPr marL="60325" indent="-60325">
                        <a:buFont typeface="Arial" panose="020B0604020202020204" pitchFamily="34" charset="0"/>
                        <a:buChar char="•"/>
                      </a:pPr>
                      <a:r>
                        <a:rPr lang="en-US" sz="700" i="1">
                          <a:solidFill>
                            <a:schemeClr val="tx1"/>
                          </a:solidFill>
                          <a:effectLst/>
                          <a:latin typeface="+mn-lt"/>
                          <a:ea typeface="+mn-ea"/>
                          <a:cs typeface="+mn-cs"/>
                        </a:rPr>
                        <a:t>Auto Chargeback</a:t>
                      </a:r>
                    </a:p>
                    <a:p>
                      <a:pPr marL="60325" indent="-60325">
                        <a:buFont typeface="Arial" panose="020B0604020202020204" pitchFamily="34" charset="0"/>
                        <a:buChar char="•"/>
                      </a:pPr>
                      <a:r>
                        <a:rPr lang="en-US" sz="700" i="1">
                          <a:solidFill>
                            <a:schemeClr val="tx1"/>
                          </a:solidFill>
                          <a:effectLst/>
                          <a:latin typeface="+mn-lt"/>
                          <a:ea typeface="+mn-ea"/>
                          <a:cs typeface="+mn-cs"/>
                        </a:rPr>
                        <a:t>Cardholder Adjustments</a:t>
                      </a:r>
                    </a:p>
                    <a:p>
                      <a:pPr marL="60325" indent="-60325">
                        <a:buFont typeface="Arial" panose="020B0604020202020204" pitchFamily="34" charset="0"/>
                        <a:buChar char="•"/>
                      </a:pPr>
                      <a:r>
                        <a:rPr lang="en-US" sz="700" i="1">
                          <a:solidFill>
                            <a:schemeClr val="tx1"/>
                          </a:solidFill>
                          <a:effectLst/>
                          <a:latin typeface="+mn-lt"/>
                          <a:ea typeface="+mn-ea"/>
                          <a:cs typeface="+mn-cs"/>
                        </a:rPr>
                        <a:t>CreateExceptionCase</a:t>
                      </a:r>
                    </a:p>
                    <a:p>
                      <a:pPr marL="60325" indent="-60325">
                        <a:buFont typeface="Arial" panose="020B0604020202020204" pitchFamily="34" charset="0"/>
                        <a:buChar char="•"/>
                      </a:pPr>
                      <a:r>
                        <a:rPr lang="en-US" sz="700" i="1">
                          <a:solidFill>
                            <a:schemeClr val="tx1"/>
                          </a:solidFill>
                          <a:effectLst/>
                          <a:latin typeface="+mn-lt"/>
                          <a:ea typeface="+mn-ea"/>
                          <a:cs typeface="+mn-cs"/>
                        </a:rPr>
                        <a:t>Data Navigator</a:t>
                      </a:r>
                      <a:endParaRPr lang="en-US" sz="800" dirty="0"/>
                    </a:p>
                  </a:txBody>
                  <a:tcPr marL="0" marR="0"/>
                </a:tc>
                <a:tc>
                  <a:txBody>
                    <a:bodyPr/>
                    <a:lstStyle/>
                    <a:p>
                      <a:r>
                        <a:rPr lang="en-US" sz="800" b="1" dirty="0">
                          <a:solidFill>
                            <a:schemeClr val="accent3"/>
                          </a:solidFill>
                        </a:rPr>
                        <a:t>Dev Sprint 2</a:t>
                      </a:r>
                    </a:p>
                    <a:p>
                      <a:pPr marL="60325" indent="-60325">
                        <a:buFont typeface="Arial" panose="020B0604020202020204" pitchFamily="34" charset="0"/>
                        <a:buChar char="•"/>
                      </a:pPr>
                      <a:r>
                        <a:rPr lang="en-US" sz="700" b="0" dirty="0"/>
                        <a:t>[fill-in] work types</a:t>
                      </a:r>
                    </a:p>
                    <a:p>
                      <a:pPr marL="0" indent="0">
                        <a:buFont typeface="Arial" panose="020B0604020202020204" pitchFamily="34" charset="0"/>
                        <a:buNone/>
                      </a:pPr>
                      <a:r>
                        <a:rPr lang="en-US" sz="700" b="0" dirty="0"/>
                        <a:t>[fill</a:t>
                      </a:r>
                      <a:r>
                        <a:rPr lang="en-US" sz="700" b="0" baseline="0" dirty="0"/>
                        <a:t> in] processing</a:t>
                      </a:r>
                      <a:endParaRPr lang="en-US" sz="800" b="1" baseline="0" dirty="0"/>
                    </a:p>
                    <a:p>
                      <a:pPr marL="0" indent="0">
                        <a:buFont typeface="Arial" panose="020B0604020202020204" pitchFamily="34" charset="0"/>
                        <a:buNone/>
                      </a:pPr>
                      <a:endParaRPr lang="en-US" sz="900" b="1" baseline="0" dirty="0"/>
                    </a:p>
                    <a:p>
                      <a:pPr marL="0" indent="0">
                        <a:buFont typeface="Arial" panose="020B0604020202020204" pitchFamily="34" charset="0"/>
                        <a:buNone/>
                      </a:pPr>
                      <a:r>
                        <a:rPr lang="en-US" sz="900" b="1" baseline="0" dirty="0">
                          <a:solidFill>
                            <a:schemeClr val="accent3"/>
                          </a:solidFill>
                        </a:rPr>
                        <a:t>Interfaces</a:t>
                      </a:r>
                    </a:p>
                    <a:p>
                      <a:pPr marL="60325" indent="-60325">
                        <a:buFont typeface="Arial" panose="020B0604020202020204" pitchFamily="34" charset="0"/>
                        <a:buChar char="•"/>
                      </a:pPr>
                      <a:r>
                        <a:rPr lang="en-US" sz="700" i="1" dirty="0">
                          <a:solidFill>
                            <a:schemeClr val="tx1"/>
                          </a:solidFill>
                          <a:effectLst/>
                          <a:latin typeface="+mn-lt"/>
                          <a:ea typeface="+mn-ea"/>
                          <a:cs typeface="+mn-cs"/>
                        </a:rPr>
                        <a:t>Direct DB2</a:t>
                      </a:r>
                      <a:r>
                        <a:rPr lang="en-US" sz="700" i="1" baseline="0" dirty="0">
                          <a:solidFill>
                            <a:schemeClr val="tx1"/>
                          </a:solidFill>
                          <a:effectLst/>
                          <a:latin typeface="+mn-lt"/>
                          <a:ea typeface="+mn-ea"/>
                          <a:cs typeface="+mn-cs"/>
                        </a:rPr>
                        <a:t>Queries</a:t>
                      </a:r>
                    </a:p>
                    <a:p>
                      <a:pPr marL="60325" indent="-60325">
                        <a:buFont typeface="Arial" panose="020B0604020202020204" pitchFamily="34" charset="0"/>
                        <a:buChar char="•"/>
                      </a:pPr>
                      <a:r>
                        <a:rPr lang="en-US" sz="700" i="1" baseline="0" dirty="0" err="1">
                          <a:solidFill>
                            <a:schemeClr val="tx1"/>
                          </a:solidFill>
                          <a:effectLst/>
                          <a:latin typeface="+mn-lt"/>
                          <a:ea typeface="+mn-ea"/>
                          <a:cs typeface="+mn-cs"/>
                        </a:rPr>
                        <a:t>DispEngineCreateCase</a:t>
                      </a:r>
                      <a:endParaRPr lang="en-US" sz="700" i="1" baseline="0" dirty="0">
                        <a:solidFill>
                          <a:schemeClr val="tx1"/>
                        </a:solidFill>
                        <a:effectLst/>
                        <a:latin typeface="+mn-lt"/>
                        <a:ea typeface="+mn-ea"/>
                        <a:cs typeface="+mn-cs"/>
                      </a:endParaRPr>
                    </a:p>
                    <a:p>
                      <a:pPr marL="60325" indent="-60325">
                        <a:buFont typeface="Arial" panose="020B0604020202020204" pitchFamily="34" charset="0"/>
                        <a:buChar char="•"/>
                      </a:pPr>
                      <a:r>
                        <a:rPr lang="en-US" sz="700" i="1" baseline="0" dirty="0">
                          <a:solidFill>
                            <a:schemeClr val="tx1"/>
                          </a:solidFill>
                          <a:effectLst/>
                          <a:latin typeface="+mn-lt"/>
                          <a:ea typeface="+mn-ea"/>
                          <a:cs typeface="+mn-cs"/>
                        </a:rPr>
                        <a:t>Electronic Warning Bulletin</a:t>
                      </a:r>
                    </a:p>
                    <a:p>
                      <a:pPr marL="60325" indent="-60325">
                        <a:buFont typeface="Arial" panose="020B0604020202020204" pitchFamily="34" charset="0"/>
                        <a:buChar char="•"/>
                      </a:pPr>
                      <a:r>
                        <a:rPr lang="en-US" sz="700" i="1" baseline="0" dirty="0" err="1">
                          <a:solidFill>
                            <a:schemeClr val="tx1"/>
                          </a:solidFill>
                          <a:effectLst/>
                          <a:latin typeface="+mn-lt"/>
                          <a:ea typeface="+mn-ea"/>
                          <a:cs typeface="+mn-cs"/>
                        </a:rPr>
                        <a:t>EmailGateway</a:t>
                      </a:r>
                      <a:endParaRPr lang="en-US" sz="900" dirty="0"/>
                    </a:p>
                    <a:p>
                      <a:pPr marL="60325" indent="-60325">
                        <a:buFont typeface="Arial" panose="020B0604020202020204" pitchFamily="34" charset="0"/>
                        <a:buChar char="•"/>
                      </a:pPr>
                      <a:endParaRPr lang="en-US" sz="800" b="0" dirty="0"/>
                    </a:p>
                  </a:txBody>
                  <a:tcPr marL="0" marR="0"/>
                </a:tc>
                <a:tc>
                  <a:txBody>
                    <a:bodyPr/>
                    <a:lstStyle/>
                    <a:p>
                      <a:r>
                        <a:rPr lang="en-US" sz="800" b="1" dirty="0">
                          <a:solidFill>
                            <a:schemeClr val="accent3"/>
                          </a:solidFill>
                        </a:rPr>
                        <a:t>Dev Sprint 3</a:t>
                      </a:r>
                    </a:p>
                    <a:p>
                      <a:pPr marL="60325" indent="-60325">
                        <a:buFont typeface="Arial" panose="020B0604020202020204" pitchFamily="34" charset="0"/>
                        <a:buChar char="•"/>
                      </a:pPr>
                      <a:r>
                        <a:rPr lang="en-US" sz="700" b="0" dirty="0"/>
                        <a:t>VCR</a:t>
                      </a:r>
                      <a:r>
                        <a:rPr lang="en-US" sz="700" b="0" baseline="0" dirty="0"/>
                        <a:t> change support</a:t>
                      </a:r>
                    </a:p>
                    <a:p>
                      <a:pPr marL="60325" indent="-60325">
                        <a:buFont typeface="Arial" panose="020B0604020202020204" pitchFamily="34" charset="0"/>
                        <a:buChar char="•"/>
                      </a:pPr>
                      <a:r>
                        <a:rPr lang="en-US" sz="700" b="0" baseline="0" dirty="0"/>
                        <a:t>Data mapping for VROL</a:t>
                      </a:r>
                    </a:p>
                    <a:p>
                      <a:pPr marL="60325" indent="-60325">
                        <a:buFont typeface="Arial" panose="020B0604020202020204" pitchFamily="34" charset="0"/>
                        <a:buChar char="•"/>
                      </a:pPr>
                      <a:endParaRPr lang="en-US" sz="800" b="0" baseline="0" dirty="0"/>
                    </a:p>
                    <a:p>
                      <a:pPr marL="0" indent="0">
                        <a:buFont typeface="Arial" panose="020B0604020202020204" pitchFamily="34" charset="0"/>
                        <a:buNone/>
                      </a:pPr>
                      <a:r>
                        <a:rPr lang="en-US" sz="900" b="1" baseline="0" dirty="0">
                          <a:solidFill>
                            <a:schemeClr val="accent3"/>
                          </a:solidFill>
                        </a:rPr>
                        <a:t>Interfaces</a:t>
                      </a:r>
                      <a:endParaRPr lang="en-US" sz="800" b="1" baseline="0" dirty="0">
                        <a:solidFill>
                          <a:schemeClr val="accent3"/>
                        </a:solidFill>
                      </a:endParaRPr>
                    </a:p>
                    <a:p>
                      <a:pPr marL="60325" indent="-60325">
                        <a:buFont typeface="Arial" panose="020B0604020202020204" pitchFamily="34" charset="0"/>
                        <a:buChar char="•"/>
                      </a:pPr>
                      <a:r>
                        <a:rPr lang="en-US" sz="700" b="0" i="1" baseline="0" dirty="0"/>
                        <a:t>Event Tracker DB</a:t>
                      </a:r>
                    </a:p>
                    <a:p>
                      <a:pPr marL="60325" indent="-60325">
                        <a:buFont typeface="Arial" panose="020B0604020202020204" pitchFamily="34" charset="0"/>
                        <a:buChar char="•"/>
                      </a:pPr>
                      <a:r>
                        <a:rPr lang="en-US" sz="700" b="0" i="1" baseline="0" dirty="0" err="1"/>
                        <a:t>FeePurseAdj</a:t>
                      </a:r>
                      <a:endParaRPr lang="en-US" sz="700" b="0" i="1" baseline="0" dirty="0"/>
                    </a:p>
                    <a:p>
                      <a:pPr marL="60325" indent="-60325">
                        <a:buFont typeface="Arial" panose="020B0604020202020204" pitchFamily="34" charset="0"/>
                        <a:buChar char="•"/>
                      </a:pPr>
                      <a:r>
                        <a:rPr lang="en-US" sz="700" b="0" i="1" baseline="0" dirty="0" err="1"/>
                        <a:t>FeePurseQuery</a:t>
                      </a:r>
                      <a:endParaRPr lang="en-US" sz="700" b="0" i="1" baseline="0" dirty="0"/>
                    </a:p>
                    <a:p>
                      <a:pPr marL="60325" indent="-60325">
                        <a:buFont typeface="Arial" panose="020B0604020202020204" pitchFamily="34" charset="0"/>
                        <a:buChar char="•"/>
                      </a:pPr>
                      <a:r>
                        <a:rPr lang="en-US" sz="700" b="0" i="1" baseline="0" dirty="0"/>
                        <a:t>Fraud Flow</a:t>
                      </a:r>
                    </a:p>
                    <a:p>
                      <a:pPr marL="60325" indent="-60325">
                        <a:buFont typeface="Arial" panose="020B0604020202020204" pitchFamily="34" charset="0"/>
                        <a:buChar char="•"/>
                      </a:pPr>
                      <a:r>
                        <a:rPr lang="en-US" sz="700" b="0" i="1" baseline="0" dirty="0"/>
                        <a:t>Fraud Reporting</a:t>
                      </a:r>
                    </a:p>
                  </a:txBody>
                  <a:tcPr marL="0" marR="0"/>
                </a:tc>
                <a:tc>
                  <a:txBody>
                    <a:bodyPr/>
                    <a:lstStyle/>
                    <a:p>
                      <a:r>
                        <a:rPr lang="en-US" sz="800" b="1" dirty="0">
                          <a:solidFill>
                            <a:schemeClr val="accent3"/>
                          </a:solidFill>
                        </a:rPr>
                        <a:t>Dev Sprint 4</a:t>
                      </a:r>
                    </a:p>
                    <a:p>
                      <a:pPr marL="60325" indent="-60325">
                        <a:buFont typeface="Arial" panose="020B0604020202020204" pitchFamily="34" charset="0"/>
                        <a:buChar char="•"/>
                      </a:pPr>
                      <a:r>
                        <a:rPr lang="en-US" sz="700" b="0" dirty="0"/>
                        <a:t>Search</a:t>
                      </a:r>
                      <a:r>
                        <a:rPr lang="en-US" sz="700" b="0" baseline="0" dirty="0"/>
                        <a:t> for Merchant Credit</a:t>
                      </a:r>
                    </a:p>
                    <a:p>
                      <a:pPr marL="60325" indent="-60325">
                        <a:buFont typeface="Arial" panose="020B0604020202020204" pitchFamily="34" charset="0"/>
                        <a:buChar char="•"/>
                      </a:pPr>
                      <a:r>
                        <a:rPr lang="en-US" sz="700" b="0" baseline="0" dirty="0"/>
                        <a:t>PIN and </a:t>
                      </a:r>
                      <a:r>
                        <a:rPr lang="en-US" sz="700" b="0" baseline="0" dirty="0" err="1"/>
                        <a:t>Pinless</a:t>
                      </a:r>
                      <a:r>
                        <a:rPr lang="en-US" sz="700" b="0" baseline="0" dirty="0"/>
                        <a:t> debit disputes</a:t>
                      </a:r>
                    </a:p>
                    <a:p>
                      <a:pPr marL="60325" indent="-60325">
                        <a:buFont typeface="Arial" panose="020B0604020202020204" pitchFamily="34" charset="0"/>
                        <a:buChar char="•"/>
                      </a:pPr>
                      <a:endParaRPr lang="en-US" sz="800" b="0" baseline="0" dirty="0"/>
                    </a:p>
                    <a:p>
                      <a:pPr marL="0" indent="0">
                        <a:buFont typeface="Arial" panose="020B0604020202020204" pitchFamily="34" charset="0"/>
                        <a:buNone/>
                      </a:pPr>
                      <a:r>
                        <a:rPr lang="en-US" sz="900" b="1" baseline="0" dirty="0">
                          <a:solidFill>
                            <a:schemeClr val="accent3"/>
                          </a:solidFill>
                        </a:rPr>
                        <a:t>Interfaces</a:t>
                      </a:r>
                      <a:endParaRPr lang="en-US" sz="800" b="1" baseline="0" dirty="0">
                        <a:solidFill>
                          <a:schemeClr val="accent3"/>
                        </a:solidFill>
                      </a:endParaRPr>
                    </a:p>
                    <a:p>
                      <a:pPr marL="60325" indent="-60325">
                        <a:buFont typeface="Arial" panose="020B0604020202020204" pitchFamily="34" charset="0"/>
                        <a:buChar char="•"/>
                      </a:pPr>
                      <a:r>
                        <a:rPr lang="en-US" sz="700" b="0" i="1" baseline="0" dirty="0" err="1"/>
                        <a:t>IssuerWFService</a:t>
                      </a:r>
                      <a:endParaRPr lang="en-US" sz="700" b="0" i="1" baseline="0" dirty="0"/>
                    </a:p>
                    <a:p>
                      <a:pPr marL="60325" indent="-60325">
                        <a:buFont typeface="Arial" panose="020B0604020202020204" pitchFamily="34" charset="0"/>
                        <a:buChar char="•"/>
                      </a:pPr>
                      <a:r>
                        <a:rPr lang="en-US" sz="700" b="0" i="1" baseline="0" dirty="0"/>
                        <a:t>LDAP</a:t>
                      </a:r>
                    </a:p>
                    <a:p>
                      <a:pPr marL="60325" indent="-60325">
                        <a:buFont typeface="Arial" panose="020B0604020202020204" pitchFamily="34" charset="0"/>
                        <a:buChar char="•"/>
                      </a:pPr>
                      <a:r>
                        <a:rPr lang="en-US" sz="700" b="0" i="1" baseline="0" dirty="0"/>
                        <a:t>Negative Notification</a:t>
                      </a:r>
                    </a:p>
                    <a:p>
                      <a:pPr marL="60325" indent="-60325">
                        <a:buFont typeface="Arial" panose="020B0604020202020204" pitchFamily="34" charset="0"/>
                        <a:buChar char="•"/>
                      </a:pPr>
                      <a:r>
                        <a:rPr lang="en-US" sz="700" b="0" i="1" baseline="0" dirty="0" err="1"/>
                        <a:t>OtherChargeBacks</a:t>
                      </a:r>
                      <a:endParaRPr lang="en-US" sz="700" b="0" i="1" baseline="0" dirty="0"/>
                    </a:p>
                    <a:p>
                      <a:pPr marL="60325" indent="-60325">
                        <a:buFont typeface="Arial" panose="020B0604020202020204" pitchFamily="34" charset="0"/>
                        <a:buChar char="•"/>
                      </a:pPr>
                      <a:r>
                        <a:rPr lang="en-US" sz="700" b="0" i="1" baseline="0" dirty="0"/>
                        <a:t>PinChgBackBase24</a:t>
                      </a:r>
                    </a:p>
                    <a:p>
                      <a:pPr marL="60325" indent="-60325">
                        <a:buFont typeface="Arial" panose="020B0604020202020204" pitchFamily="34" charset="0"/>
                        <a:buChar char="•"/>
                      </a:pPr>
                      <a:endParaRPr lang="en-US" sz="800" b="0" baseline="0" dirty="0"/>
                    </a:p>
                    <a:p>
                      <a:pPr marL="0" indent="0">
                        <a:buFont typeface="Arial" panose="020B0604020202020204" pitchFamily="34" charset="0"/>
                        <a:buNone/>
                      </a:pPr>
                      <a:r>
                        <a:rPr lang="en-US" sz="800" b="0" i="1" dirty="0">
                          <a:solidFill>
                            <a:schemeClr val="accent3"/>
                          </a:solidFill>
                        </a:rPr>
                        <a:t>Sprint 4 Transition/UAT</a:t>
                      </a:r>
                    </a:p>
                    <a:p>
                      <a:pPr marL="60325" indent="-60325">
                        <a:buFont typeface="Arial" panose="020B0604020202020204" pitchFamily="34" charset="0"/>
                        <a:buChar char="•"/>
                      </a:pPr>
                      <a:r>
                        <a:rPr lang="en-US" sz="700" b="0" i="1" dirty="0"/>
                        <a:t>SIT Test Sprints</a:t>
                      </a:r>
                      <a:r>
                        <a:rPr lang="en-US" sz="700" b="0" i="1" baseline="0" dirty="0"/>
                        <a:t> 1-3</a:t>
                      </a:r>
                    </a:p>
                    <a:p>
                      <a:pPr marL="60325" indent="-60325">
                        <a:buFont typeface="Arial" panose="020B0604020202020204" pitchFamily="34" charset="0"/>
                        <a:buChar char="•"/>
                      </a:pPr>
                      <a:r>
                        <a:rPr lang="en-US" sz="700" b="0" i="1" dirty="0"/>
                        <a:t>UAT planning</a:t>
                      </a:r>
                    </a:p>
                  </a:txBody>
                  <a:tcPr marL="0" marR="0"/>
                </a:tc>
                <a:tc>
                  <a:txBody>
                    <a:bodyPr/>
                    <a:lstStyle/>
                    <a:p>
                      <a:r>
                        <a:rPr lang="en-US" sz="800" b="1" dirty="0">
                          <a:solidFill>
                            <a:schemeClr val="accent3"/>
                          </a:solidFill>
                        </a:rPr>
                        <a:t>Dev Sprint 5</a:t>
                      </a:r>
                    </a:p>
                    <a:p>
                      <a:pPr marL="60325" indent="-60325">
                        <a:buFont typeface="Arial" panose="020B0604020202020204" pitchFamily="34" charset="0"/>
                        <a:buChar char="•"/>
                      </a:pPr>
                      <a:r>
                        <a:rPr lang="en-US" sz="700" b="0" dirty="0"/>
                        <a:t>Regulatory compliance</a:t>
                      </a:r>
                      <a:r>
                        <a:rPr lang="en-US" sz="700" b="0" baseline="0" dirty="0"/>
                        <a:t> – </a:t>
                      </a:r>
                      <a:r>
                        <a:rPr lang="en-US" sz="700" b="0" baseline="0" dirty="0" err="1"/>
                        <a:t>Reg</a:t>
                      </a:r>
                      <a:r>
                        <a:rPr lang="en-US" sz="700" b="0" baseline="0" dirty="0"/>
                        <a:t> Z/ </a:t>
                      </a:r>
                      <a:r>
                        <a:rPr lang="en-US" sz="700" b="0" baseline="0" dirty="0" err="1"/>
                        <a:t>Reg</a:t>
                      </a:r>
                      <a:r>
                        <a:rPr lang="en-US" sz="700" b="0" baseline="0" dirty="0"/>
                        <a:t> E</a:t>
                      </a:r>
                    </a:p>
                    <a:p>
                      <a:pPr marL="60325" indent="-60325">
                        <a:buFont typeface="Arial" panose="020B0604020202020204" pitchFamily="34" charset="0"/>
                        <a:buChar char="•"/>
                      </a:pPr>
                      <a:endParaRPr lang="en-US" sz="800" b="0" baseline="0" dirty="0"/>
                    </a:p>
                    <a:p>
                      <a:pPr marL="0" indent="0">
                        <a:buFont typeface="Arial" panose="020B0604020202020204" pitchFamily="34" charset="0"/>
                        <a:buNone/>
                      </a:pPr>
                      <a:r>
                        <a:rPr lang="en-US" sz="900" b="1" baseline="0" dirty="0">
                          <a:solidFill>
                            <a:schemeClr val="accent3"/>
                          </a:solidFill>
                        </a:rPr>
                        <a:t>Interfaces</a:t>
                      </a:r>
                      <a:endParaRPr lang="en-US" sz="800" b="1" baseline="0" dirty="0">
                        <a:solidFill>
                          <a:schemeClr val="accent3"/>
                        </a:solidFill>
                      </a:endParaRPr>
                    </a:p>
                    <a:p>
                      <a:pPr marL="60325" indent="-60325">
                        <a:buFont typeface="Arial" panose="020B0604020202020204" pitchFamily="34" charset="0"/>
                        <a:buChar char="•"/>
                      </a:pPr>
                      <a:r>
                        <a:rPr lang="en-US" sz="700" b="0" i="1" baseline="0" dirty="0" err="1"/>
                        <a:t>QueryPMTxns</a:t>
                      </a:r>
                      <a:endParaRPr lang="en-US" sz="700" b="0" i="1" baseline="0" dirty="0"/>
                    </a:p>
                    <a:p>
                      <a:pPr marL="60325" indent="-60325">
                        <a:buFont typeface="Arial" panose="020B0604020202020204" pitchFamily="34" charset="0"/>
                        <a:buChar char="•"/>
                      </a:pPr>
                      <a:r>
                        <a:rPr lang="en-US" sz="700" b="0" i="1" baseline="0" dirty="0" err="1"/>
                        <a:t>SigChgBackPaymtsMgr</a:t>
                      </a:r>
                      <a:endParaRPr lang="en-US" sz="700" b="0" i="1" baseline="0" dirty="0"/>
                    </a:p>
                    <a:p>
                      <a:pPr marL="60325" indent="-60325">
                        <a:buFont typeface="Arial" panose="020B0604020202020204" pitchFamily="34" charset="0"/>
                        <a:buChar char="•"/>
                      </a:pPr>
                      <a:r>
                        <a:rPr lang="en-US" sz="700" b="0" i="1" baseline="0" dirty="0"/>
                        <a:t>USAA Web Service</a:t>
                      </a:r>
                    </a:p>
                    <a:p>
                      <a:pPr marL="60325" indent="-60325">
                        <a:buFont typeface="Arial" panose="020B0604020202020204" pitchFamily="34" charset="0"/>
                        <a:buChar char="•"/>
                      </a:pPr>
                      <a:r>
                        <a:rPr lang="en-US" sz="700" b="0" i="1" baseline="0" dirty="0" err="1"/>
                        <a:t>VROLIn</a:t>
                      </a:r>
                      <a:endParaRPr lang="en-US" sz="700" b="0" i="1" baseline="0" dirty="0"/>
                    </a:p>
                    <a:p>
                      <a:pPr marL="60325" indent="-60325">
                        <a:buFont typeface="Arial" panose="020B0604020202020204" pitchFamily="34" charset="0"/>
                        <a:buChar char="•"/>
                      </a:pPr>
                      <a:r>
                        <a:rPr lang="en-US" sz="700" b="0" i="1" baseline="0" dirty="0" err="1"/>
                        <a:t>VROLOut</a:t>
                      </a:r>
                      <a:endParaRPr lang="en-US" sz="700" b="0" i="1" baseline="0" dirty="0"/>
                    </a:p>
                    <a:p>
                      <a:pPr marL="60325" indent="-60325">
                        <a:buFont typeface="Arial" panose="020B0604020202020204" pitchFamily="34" charset="0"/>
                        <a:buChar char="•"/>
                      </a:pPr>
                      <a:endParaRPr lang="en-US" sz="700" b="0" i="1" baseline="0" dirty="0"/>
                    </a:p>
                    <a:p>
                      <a:pPr marL="0" indent="0">
                        <a:buFont typeface="Arial" panose="020B0604020202020204" pitchFamily="34" charset="0"/>
                        <a:buNone/>
                      </a:pPr>
                      <a:r>
                        <a:rPr lang="en-US" sz="700" b="0" i="0" baseline="0" dirty="0">
                          <a:solidFill>
                            <a:schemeClr val="accent3"/>
                          </a:solidFill>
                        </a:rPr>
                        <a:t>Sprint 5 Transition/UAT</a:t>
                      </a:r>
                    </a:p>
                    <a:p>
                      <a:pPr marL="60325" indent="-60325">
                        <a:buFont typeface="Arial" panose="020B0604020202020204" pitchFamily="34" charset="0"/>
                        <a:buChar char="•"/>
                      </a:pPr>
                      <a:r>
                        <a:rPr lang="en-US" sz="700" b="0" i="1" baseline="0" dirty="0"/>
                        <a:t>SIT Test Sprint 4</a:t>
                      </a:r>
                    </a:p>
                    <a:p>
                      <a:pPr marL="60325" indent="-60325">
                        <a:buFont typeface="Arial" panose="020B0604020202020204" pitchFamily="34" charset="0"/>
                        <a:buChar char="•"/>
                      </a:pPr>
                      <a:r>
                        <a:rPr lang="en-US" sz="700" b="0" i="1" baseline="0" dirty="0"/>
                        <a:t>UAT Test Sprints 1-4</a:t>
                      </a:r>
                      <a:endParaRPr lang="en-US" sz="700" b="0" i="1" dirty="0"/>
                    </a:p>
                  </a:txBody>
                  <a:tcPr marL="0" marR="0"/>
                </a:tc>
                <a:tc>
                  <a:txBody>
                    <a:bodyPr/>
                    <a:lstStyle/>
                    <a:p>
                      <a:r>
                        <a:rPr lang="en-US" sz="800" b="1" dirty="0">
                          <a:solidFill>
                            <a:schemeClr val="accent3"/>
                          </a:solidFill>
                        </a:rPr>
                        <a:t>Dev Sprint 6</a:t>
                      </a:r>
                    </a:p>
                    <a:p>
                      <a:pPr marL="60325" indent="-60325">
                        <a:buFont typeface="Arial" panose="020B0604020202020204" pitchFamily="34" charset="0"/>
                        <a:buChar char="•"/>
                      </a:pPr>
                      <a:r>
                        <a:rPr lang="en-US" sz="700" dirty="0"/>
                        <a:t>Network</a:t>
                      </a:r>
                      <a:r>
                        <a:rPr lang="en-US" sz="700" baseline="0" dirty="0"/>
                        <a:t> accommodations / coverage</a:t>
                      </a:r>
                    </a:p>
                    <a:p>
                      <a:pPr marL="60325" indent="-60325">
                        <a:buFont typeface="Arial" panose="020B0604020202020204" pitchFamily="34" charset="0"/>
                        <a:buChar char="•"/>
                      </a:pPr>
                      <a:r>
                        <a:rPr lang="en-US" sz="700" baseline="0" dirty="0"/>
                        <a:t>Correspondence</a:t>
                      </a:r>
                    </a:p>
                    <a:p>
                      <a:pPr marL="60325" indent="-60325">
                        <a:buFont typeface="Arial" panose="020B0604020202020204" pitchFamily="34" charset="0"/>
                        <a:buChar char="•"/>
                      </a:pPr>
                      <a:endParaRPr lang="en-US" sz="800" baseline="0" dirty="0"/>
                    </a:p>
                    <a:p>
                      <a:pPr marL="0" indent="0">
                        <a:buFont typeface="Arial" panose="020B0604020202020204" pitchFamily="34" charset="0"/>
                        <a:buNone/>
                      </a:pPr>
                      <a:r>
                        <a:rPr lang="en-US" sz="900" b="1" baseline="0" dirty="0">
                          <a:solidFill>
                            <a:schemeClr val="accent3"/>
                          </a:solidFill>
                        </a:rPr>
                        <a:t>Interfaces</a:t>
                      </a:r>
                      <a:endParaRPr lang="en-US" sz="800" b="1" baseline="0" dirty="0">
                        <a:solidFill>
                          <a:schemeClr val="accent3"/>
                        </a:solidFill>
                      </a:endParaRPr>
                    </a:p>
                    <a:p>
                      <a:pPr marL="60325" indent="-60325">
                        <a:buFont typeface="Arial" panose="020B0604020202020204" pitchFamily="34" charset="0"/>
                        <a:buChar char="•"/>
                      </a:pPr>
                      <a:r>
                        <a:rPr lang="en-US" sz="700" i="1" baseline="0" dirty="0" err="1"/>
                        <a:t>MasterComProIn</a:t>
                      </a:r>
                      <a:endParaRPr lang="en-US" sz="700" i="1" baseline="0" dirty="0"/>
                    </a:p>
                    <a:p>
                      <a:pPr marL="60325" indent="-60325">
                        <a:buFont typeface="Arial" panose="020B0604020202020204" pitchFamily="34" charset="0"/>
                        <a:buChar char="•"/>
                      </a:pPr>
                      <a:r>
                        <a:rPr lang="en-US" sz="700" i="1" baseline="0" dirty="0" err="1"/>
                        <a:t>MasterComProOut</a:t>
                      </a:r>
                      <a:endParaRPr lang="en-US" sz="700" i="1" baseline="0" dirty="0"/>
                    </a:p>
                    <a:p>
                      <a:pPr marL="60325" indent="-60325">
                        <a:buFont typeface="Arial" panose="020B0604020202020204" pitchFamily="34" charset="0"/>
                        <a:buChar char="•"/>
                      </a:pPr>
                      <a:endParaRPr lang="en-US" sz="800" baseline="0" dirty="0"/>
                    </a:p>
                    <a:p>
                      <a:pPr marL="0" indent="0">
                        <a:buFont typeface="Arial" panose="020B0604020202020204" pitchFamily="34" charset="0"/>
                        <a:buNone/>
                      </a:pPr>
                      <a:r>
                        <a:rPr lang="en-US" sz="700" baseline="0" dirty="0">
                          <a:solidFill>
                            <a:schemeClr val="accent3"/>
                          </a:solidFill>
                        </a:rPr>
                        <a:t>Sprint 6 Transition/UAT</a:t>
                      </a:r>
                    </a:p>
                    <a:p>
                      <a:pPr marL="60325" indent="-60325">
                        <a:buFont typeface="Arial" panose="020B0604020202020204" pitchFamily="34" charset="0"/>
                        <a:buChar char="•"/>
                      </a:pPr>
                      <a:r>
                        <a:rPr lang="en-US" sz="700" i="1" baseline="0" dirty="0"/>
                        <a:t>SIT Test Sprint 5</a:t>
                      </a:r>
                    </a:p>
                    <a:p>
                      <a:pPr marL="60325" indent="-60325">
                        <a:buFont typeface="Arial" panose="020B0604020202020204" pitchFamily="34" charset="0"/>
                        <a:buChar char="•"/>
                      </a:pPr>
                      <a:r>
                        <a:rPr lang="en-US" sz="700" i="1" baseline="0" dirty="0"/>
                        <a:t>UAT Test Sprints 1-5</a:t>
                      </a:r>
                      <a:endParaRPr lang="en-US" sz="700" i="1" dirty="0"/>
                    </a:p>
                  </a:txBody>
                  <a:tcPr marL="0" marR="0"/>
                </a:tc>
                <a:tc>
                  <a:txBody>
                    <a:bodyPr/>
                    <a:lstStyle/>
                    <a:p>
                      <a:r>
                        <a:rPr lang="en-US" sz="800" b="1" dirty="0">
                          <a:solidFill>
                            <a:schemeClr val="accent3"/>
                          </a:solidFill>
                        </a:rPr>
                        <a:t>Dev Sprint 7</a:t>
                      </a:r>
                    </a:p>
                    <a:p>
                      <a:pPr marL="60325" indent="-60325">
                        <a:buFont typeface="Arial" panose="020B0604020202020204" pitchFamily="34" charset="0"/>
                        <a:buChar char="•"/>
                      </a:pPr>
                      <a:r>
                        <a:rPr lang="en-US" sz="700" dirty="0" err="1"/>
                        <a:t>Mastercard</a:t>
                      </a:r>
                      <a:r>
                        <a:rPr lang="en-US" sz="700" dirty="0"/>
                        <a:t> ATM acquirer flow</a:t>
                      </a:r>
                    </a:p>
                    <a:p>
                      <a:pPr marL="60325" indent="-60325">
                        <a:buFont typeface="Arial" panose="020B0604020202020204" pitchFamily="34" charset="0"/>
                        <a:buChar char="•"/>
                      </a:pPr>
                      <a:r>
                        <a:rPr lang="en-US" sz="700" dirty="0"/>
                        <a:t>Fraud scenario work</a:t>
                      </a:r>
                    </a:p>
                    <a:p>
                      <a:pPr marL="60325" indent="-60325">
                        <a:buFont typeface="Arial" panose="020B0604020202020204" pitchFamily="34" charset="0"/>
                        <a:buChar char="•"/>
                      </a:pPr>
                      <a:r>
                        <a:rPr lang="en-US" sz="700" dirty="0"/>
                        <a:t>Technical backlog</a:t>
                      </a:r>
                    </a:p>
                    <a:p>
                      <a:pPr marL="60325" indent="-60325">
                        <a:buFont typeface="Arial" panose="020B0604020202020204" pitchFamily="34" charset="0"/>
                        <a:buChar char="•"/>
                      </a:pPr>
                      <a:endParaRPr lang="en-US" sz="800" dirty="0"/>
                    </a:p>
                    <a:p>
                      <a:pPr marL="0" indent="0">
                        <a:buFont typeface="Arial" panose="020B0604020202020204" pitchFamily="34" charset="0"/>
                        <a:buNone/>
                      </a:pPr>
                      <a:r>
                        <a:rPr lang="en-US" sz="800" dirty="0">
                          <a:solidFill>
                            <a:schemeClr val="accent3"/>
                          </a:solidFill>
                        </a:rPr>
                        <a:t>Sprint</a:t>
                      </a:r>
                      <a:r>
                        <a:rPr lang="en-US" sz="800" baseline="0" dirty="0">
                          <a:solidFill>
                            <a:schemeClr val="accent3"/>
                          </a:solidFill>
                        </a:rPr>
                        <a:t> 7 Transition/UAT</a:t>
                      </a:r>
                    </a:p>
                    <a:p>
                      <a:pPr marL="60325" indent="-60325">
                        <a:buFont typeface="Arial" panose="020B0604020202020204" pitchFamily="34" charset="0"/>
                        <a:buChar char="•"/>
                      </a:pPr>
                      <a:r>
                        <a:rPr lang="en-US" sz="700" i="1" baseline="0" dirty="0"/>
                        <a:t>SIT Test Sprint 6</a:t>
                      </a:r>
                    </a:p>
                    <a:p>
                      <a:pPr marL="60325" indent="-60325">
                        <a:buFont typeface="Arial" panose="020B0604020202020204" pitchFamily="34" charset="0"/>
                        <a:buChar char="•"/>
                      </a:pPr>
                      <a:r>
                        <a:rPr lang="en-US" sz="700" i="1" baseline="0" dirty="0"/>
                        <a:t>UAT Test Sprints 1-7</a:t>
                      </a:r>
                    </a:p>
                    <a:p>
                      <a:pPr marL="60325" indent="-60325">
                        <a:buFont typeface="Arial" panose="020B0604020202020204" pitchFamily="34" charset="0"/>
                        <a:buChar char="•"/>
                      </a:pPr>
                      <a:r>
                        <a:rPr lang="en-US" sz="700" i="1" baseline="0" dirty="0"/>
                        <a:t>Production Setup</a:t>
                      </a:r>
                      <a:endParaRPr lang="en-US" sz="700" i="1" dirty="0"/>
                    </a:p>
                  </a:txBody>
                  <a:tcPr marL="0" marR="0"/>
                </a:tc>
                <a:tc>
                  <a:txBody>
                    <a:bodyPr/>
                    <a:lstStyle/>
                    <a:p>
                      <a:r>
                        <a:rPr lang="en-US" sz="800" b="1" dirty="0">
                          <a:solidFill>
                            <a:schemeClr val="accent3"/>
                          </a:solidFill>
                        </a:rPr>
                        <a:t>Dev Sprint 8</a:t>
                      </a:r>
                    </a:p>
                    <a:p>
                      <a:pPr marL="60325" indent="-60325">
                        <a:buFont typeface="Arial" panose="020B0604020202020204" pitchFamily="34" charset="0"/>
                        <a:buChar char="•"/>
                      </a:pPr>
                      <a:r>
                        <a:rPr lang="en-US" sz="700" dirty="0"/>
                        <a:t>Reports</a:t>
                      </a:r>
                    </a:p>
                    <a:p>
                      <a:pPr marL="60325" indent="-60325">
                        <a:buFont typeface="Arial" panose="020B0604020202020204" pitchFamily="34" charset="0"/>
                        <a:buChar char="•"/>
                      </a:pPr>
                      <a:r>
                        <a:rPr lang="en-US" sz="700" dirty="0"/>
                        <a:t>Technical</a:t>
                      </a:r>
                      <a:r>
                        <a:rPr lang="en-US" sz="700" baseline="0" dirty="0"/>
                        <a:t> Backlog</a:t>
                      </a:r>
                    </a:p>
                    <a:p>
                      <a:pPr marL="60325" indent="-60325">
                        <a:buFont typeface="Arial" panose="020B0604020202020204" pitchFamily="34" charset="0"/>
                        <a:buChar char="•"/>
                      </a:pPr>
                      <a:endParaRPr lang="en-US" sz="800" baseline="0" dirty="0"/>
                    </a:p>
                    <a:p>
                      <a:pPr marL="0" indent="0">
                        <a:buFont typeface="Arial" panose="020B0604020202020204" pitchFamily="34" charset="0"/>
                        <a:buNone/>
                      </a:pPr>
                      <a:r>
                        <a:rPr lang="en-US" sz="800" baseline="0" dirty="0">
                          <a:solidFill>
                            <a:schemeClr val="accent3"/>
                          </a:solidFill>
                        </a:rPr>
                        <a:t>Sprint 8 Transition/UAT</a:t>
                      </a:r>
                    </a:p>
                    <a:p>
                      <a:pPr marL="60325" indent="-60325">
                        <a:buFont typeface="Arial" panose="020B0604020202020204" pitchFamily="34" charset="0"/>
                        <a:buChar char="•"/>
                      </a:pPr>
                      <a:r>
                        <a:rPr lang="en-US" sz="700" i="1" baseline="0" dirty="0"/>
                        <a:t>SIT Test Sprint 7</a:t>
                      </a:r>
                    </a:p>
                    <a:p>
                      <a:pPr marL="60325" indent="-60325">
                        <a:buFont typeface="Arial" panose="020B0604020202020204" pitchFamily="34" charset="0"/>
                        <a:buChar char="•"/>
                      </a:pPr>
                      <a:r>
                        <a:rPr lang="en-US" sz="700" i="1" baseline="0" dirty="0"/>
                        <a:t>UAT Test Sprints 1-7</a:t>
                      </a:r>
                    </a:p>
                    <a:p>
                      <a:pPr marL="60325" indent="-60325">
                        <a:buFont typeface="Arial" panose="020B0604020202020204" pitchFamily="34" charset="0"/>
                        <a:buChar char="•"/>
                      </a:pPr>
                      <a:r>
                        <a:rPr lang="en-US" sz="700" i="1" baseline="0" dirty="0"/>
                        <a:t>Performance testing</a:t>
                      </a:r>
                      <a:endParaRPr lang="en-US" sz="700" i="1" dirty="0"/>
                    </a:p>
                  </a:txBody>
                  <a:tcPr marL="0" marR="0"/>
                </a:tc>
                <a:tc>
                  <a:txBody>
                    <a:bodyPr/>
                    <a:lstStyle/>
                    <a:p>
                      <a:r>
                        <a:rPr lang="en-US" sz="800" b="1" dirty="0">
                          <a:solidFill>
                            <a:schemeClr val="accent3"/>
                          </a:solidFill>
                        </a:rPr>
                        <a:t>Sprint Z</a:t>
                      </a:r>
                      <a:r>
                        <a:rPr lang="en-US" sz="800" b="1" baseline="0" dirty="0">
                          <a:solidFill>
                            <a:schemeClr val="accent3"/>
                          </a:solidFill>
                        </a:rPr>
                        <a:t> Transition / UAT</a:t>
                      </a:r>
                    </a:p>
                    <a:p>
                      <a:pPr marL="60325" indent="-60325">
                        <a:buFont typeface="Arial" panose="020B0604020202020204" pitchFamily="34" charset="0"/>
                        <a:buChar char="•"/>
                      </a:pPr>
                      <a:r>
                        <a:rPr lang="en-US" sz="800" b="0" baseline="0" dirty="0">
                          <a:solidFill>
                            <a:schemeClr val="tx1"/>
                          </a:solidFill>
                        </a:rPr>
                        <a:t>SIT Test Sprint 8</a:t>
                      </a:r>
                    </a:p>
                    <a:p>
                      <a:pPr marL="60325" indent="-60325">
                        <a:buFont typeface="Arial" panose="020B0604020202020204" pitchFamily="34" charset="0"/>
                        <a:buChar char="•"/>
                      </a:pPr>
                      <a:r>
                        <a:rPr lang="en-US" sz="800" b="0" baseline="0" dirty="0">
                          <a:solidFill>
                            <a:schemeClr val="tx1"/>
                          </a:solidFill>
                        </a:rPr>
                        <a:t>UAT Test Sprints 1-8</a:t>
                      </a:r>
                    </a:p>
                    <a:p>
                      <a:pPr marL="60325" indent="-60325">
                        <a:buFont typeface="Arial" panose="020B0604020202020204" pitchFamily="34" charset="0"/>
                        <a:buChar char="•"/>
                      </a:pPr>
                      <a:r>
                        <a:rPr lang="en-US" sz="800" b="0" baseline="0" dirty="0">
                          <a:solidFill>
                            <a:schemeClr val="tx1"/>
                          </a:solidFill>
                        </a:rPr>
                        <a:t>Production Setup</a:t>
                      </a:r>
                    </a:p>
                    <a:p>
                      <a:pPr marL="60325" indent="-60325">
                        <a:buFont typeface="Arial" panose="020B0604020202020204" pitchFamily="34" charset="0"/>
                        <a:buChar char="•"/>
                      </a:pPr>
                      <a:r>
                        <a:rPr lang="en-US" sz="800" b="0" baseline="0" dirty="0">
                          <a:solidFill>
                            <a:schemeClr val="tx1"/>
                          </a:solidFill>
                        </a:rPr>
                        <a:t>Performance testing</a:t>
                      </a:r>
                    </a:p>
                    <a:p>
                      <a:pPr marL="60325" indent="-60325">
                        <a:buFont typeface="Arial" panose="020B0604020202020204" pitchFamily="34" charset="0"/>
                        <a:buChar char="•"/>
                      </a:pPr>
                      <a:r>
                        <a:rPr lang="en-US" sz="800" b="0" baseline="0" dirty="0">
                          <a:solidFill>
                            <a:schemeClr val="tx1"/>
                          </a:solidFill>
                        </a:rPr>
                        <a:t>Go / No-go decision</a:t>
                      </a:r>
                      <a:endParaRPr lang="en-US" sz="700" b="0" dirty="0">
                        <a:solidFill>
                          <a:schemeClr val="tx1"/>
                        </a:solidFill>
                      </a:endParaRPr>
                    </a:p>
                  </a:txBody>
                  <a:tcPr marL="0" marR="0"/>
                </a:tc>
                <a:extLst>
                  <a:ext uri="{0D108BD9-81ED-4DB2-BD59-A6C34878D82A}">
                    <a16:rowId xmlns:a16="http://schemas.microsoft.com/office/drawing/2014/main" xmlns="" val="10004"/>
                  </a:ext>
                </a:extLst>
              </a:tr>
            </a:tbl>
          </a:graphicData>
        </a:graphic>
      </p:graphicFrame>
      <p:sp>
        <p:nvSpPr>
          <p:cNvPr id="2" name="Title 1"/>
          <p:cNvSpPr>
            <a:spLocks noGrp="1"/>
          </p:cNvSpPr>
          <p:nvPr>
            <p:ph type="title"/>
          </p:nvPr>
        </p:nvSpPr>
        <p:spPr/>
        <p:txBody>
          <a:bodyPr>
            <a:normAutofit/>
          </a:bodyPr>
          <a:lstStyle/>
          <a:p>
            <a:r>
              <a:rPr lang="en-US" dirty="0"/>
              <a:t>Project Schedule</a:t>
            </a:r>
          </a:p>
        </p:txBody>
      </p:sp>
      <p:sp>
        <p:nvSpPr>
          <p:cNvPr id="8" name="Content Placeholder 2"/>
          <p:cNvSpPr txBox="1">
            <a:spLocks/>
          </p:cNvSpPr>
          <p:nvPr/>
        </p:nvSpPr>
        <p:spPr>
          <a:xfrm>
            <a:off x="4862035" y="6681271"/>
            <a:ext cx="4187984" cy="990525"/>
          </a:xfrm>
          <a:prstGeom prst="rect">
            <a:avLst/>
          </a:prstGeom>
        </p:spPr>
        <p:txBody>
          <a:bodyPr lIns="81632" tIns="40817" rIns="81632" bIns="40817"/>
          <a:lstStyle/>
          <a:p>
            <a:pPr marL="306110" indent="-306110" defTabSz="816294">
              <a:spcBef>
                <a:spcPct val="20000"/>
              </a:spcBef>
              <a:buClr>
                <a:srgbClr val="D10074"/>
              </a:buClr>
              <a:buSzPct val="100000"/>
              <a:buFont typeface="Wingdings 3" pitchFamily="18" charset="2"/>
              <a:buChar char=""/>
              <a:defRPr/>
            </a:pPr>
            <a:endParaRPr lang="en-US" sz="882" b="1" dirty="0"/>
          </a:p>
        </p:txBody>
      </p:sp>
      <p:sp>
        <p:nvSpPr>
          <p:cNvPr id="15" name="Content Placeholder 2"/>
          <p:cNvSpPr txBox="1">
            <a:spLocks/>
          </p:cNvSpPr>
          <p:nvPr/>
        </p:nvSpPr>
        <p:spPr>
          <a:xfrm>
            <a:off x="4114800" y="76200"/>
            <a:ext cx="5029200" cy="604216"/>
          </a:xfrm>
          <a:prstGeom prst="rect">
            <a:avLst/>
          </a:prstGeom>
        </p:spPr>
        <p:txBody>
          <a:bodyPr lIns="81632" tIns="40817" rIns="81632" bIns="40817"/>
          <a:lstStyle/>
          <a:p>
            <a:pPr defTabSz="816294">
              <a:buClr>
                <a:schemeClr val="bg2"/>
              </a:buClr>
              <a:buSzPct val="100000"/>
              <a:defRPr/>
            </a:pPr>
            <a:r>
              <a:rPr lang="en-US" sz="800" b="1" i="1" dirty="0"/>
              <a:t>Select Assumptions:</a:t>
            </a:r>
          </a:p>
          <a:p>
            <a:pPr marL="306110" indent="-306110" defTabSz="816294">
              <a:buClr>
                <a:schemeClr val="bg2"/>
              </a:buClr>
              <a:buSzPct val="100000"/>
              <a:buFont typeface="Wingdings" panose="05000000000000000000" pitchFamily="2" charset="2"/>
              <a:buChar char="§"/>
              <a:defRPr/>
            </a:pPr>
            <a:r>
              <a:rPr lang="en-US" sz="800" b="1" i="1" dirty="0"/>
              <a:t>UAT will be handled by MC and time boxed in duration.  </a:t>
            </a:r>
          </a:p>
          <a:p>
            <a:pPr marL="306110" indent="-306110" defTabSz="816294">
              <a:buClr>
                <a:schemeClr val="bg2"/>
              </a:buClr>
              <a:buSzPct val="100000"/>
              <a:buFont typeface="Wingdings" panose="05000000000000000000" pitchFamily="2" charset="2"/>
              <a:buChar char="§"/>
              <a:defRPr/>
            </a:pPr>
            <a:r>
              <a:rPr lang="en-US" sz="800" b="1" i="1" dirty="0"/>
              <a:t>Testing duration will need to be handled within sprint durations to adhere to completion date.</a:t>
            </a:r>
          </a:p>
          <a:p>
            <a:pPr marL="306110" indent="-306110" defTabSz="816294">
              <a:buClr>
                <a:schemeClr val="bg2"/>
              </a:buClr>
              <a:buSzPct val="100000"/>
              <a:buFont typeface="Wingdings" panose="05000000000000000000" pitchFamily="2" charset="2"/>
              <a:buChar char="§"/>
              <a:defRPr/>
            </a:pPr>
            <a:r>
              <a:rPr lang="en-US" sz="800" b="1" i="1" dirty="0"/>
              <a:t>Program will fully leverage DCO.</a:t>
            </a:r>
          </a:p>
          <a:p>
            <a:pPr marL="306110" indent="-306110" defTabSz="816294">
              <a:buClr>
                <a:schemeClr val="bg2"/>
              </a:buClr>
              <a:buSzPct val="100000"/>
              <a:buFont typeface="Wingdings" panose="05000000000000000000" pitchFamily="2" charset="2"/>
              <a:buChar char="§"/>
              <a:defRPr/>
            </a:pPr>
            <a:r>
              <a:rPr lang="en-US" sz="800" b="1" i="1" dirty="0"/>
              <a:t>Post Production Support is not depicted in plan.</a:t>
            </a:r>
          </a:p>
          <a:p>
            <a:pPr marL="306110" indent="-306110" defTabSz="816294">
              <a:buClr>
                <a:schemeClr val="bg2"/>
              </a:buClr>
              <a:buSzPct val="100000"/>
              <a:buFont typeface="Wingdings" panose="05000000000000000000" pitchFamily="2" charset="2"/>
              <a:buChar char="§"/>
              <a:defRPr/>
            </a:pPr>
            <a:r>
              <a:rPr lang="en-US" sz="800" b="1" i="1" dirty="0"/>
              <a:t>Timescale below is approximate and subject to change by Sprint after Sprint 0 planning.</a:t>
            </a:r>
          </a:p>
        </p:txBody>
      </p:sp>
      <p:graphicFrame>
        <p:nvGraphicFramePr>
          <p:cNvPr id="4" name="Table 3"/>
          <p:cNvGraphicFramePr>
            <a:graphicFrameLocks noGrp="1"/>
          </p:cNvGraphicFramePr>
          <p:nvPr>
            <p:extLst/>
          </p:nvPr>
        </p:nvGraphicFramePr>
        <p:xfrm>
          <a:off x="1727240" y="7296150"/>
          <a:ext cx="5400677" cy="909677"/>
        </p:xfrm>
        <a:graphic>
          <a:graphicData uri="http://schemas.openxmlformats.org/drawingml/2006/table">
            <a:tbl>
              <a:tblPr/>
              <a:tblGrid>
                <a:gridCol w="558691">
                  <a:extLst>
                    <a:ext uri="{9D8B030D-6E8A-4147-A177-3AD203B41FA5}">
                      <a16:colId xmlns:a16="http://schemas.microsoft.com/office/drawing/2014/main" xmlns="" val="20000"/>
                    </a:ext>
                  </a:extLst>
                </a:gridCol>
                <a:gridCol w="816548">
                  <a:extLst>
                    <a:ext uri="{9D8B030D-6E8A-4147-A177-3AD203B41FA5}">
                      <a16:colId xmlns:a16="http://schemas.microsoft.com/office/drawing/2014/main" xmlns="" val="20001"/>
                    </a:ext>
                  </a:extLst>
                </a:gridCol>
                <a:gridCol w="594504">
                  <a:extLst>
                    <a:ext uri="{9D8B030D-6E8A-4147-A177-3AD203B41FA5}">
                      <a16:colId xmlns:a16="http://schemas.microsoft.com/office/drawing/2014/main" xmlns="" val="20002"/>
                    </a:ext>
                  </a:extLst>
                </a:gridCol>
                <a:gridCol w="716270">
                  <a:extLst>
                    <a:ext uri="{9D8B030D-6E8A-4147-A177-3AD203B41FA5}">
                      <a16:colId xmlns:a16="http://schemas.microsoft.com/office/drawing/2014/main" xmlns="" val="20003"/>
                    </a:ext>
                  </a:extLst>
                </a:gridCol>
                <a:gridCol w="716270">
                  <a:extLst>
                    <a:ext uri="{9D8B030D-6E8A-4147-A177-3AD203B41FA5}">
                      <a16:colId xmlns:a16="http://schemas.microsoft.com/office/drawing/2014/main" xmlns="" val="20004"/>
                    </a:ext>
                  </a:extLst>
                </a:gridCol>
                <a:gridCol w="716270">
                  <a:extLst>
                    <a:ext uri="{9D8B030D-6E8A-4147-A177-3AD203B41FA5}">
                      <a16:colId xmlns:a16="http://schemas.microsoft.com/office/drawing/2014/main" xmlns="" val="20005"/>
                    </a:ext>
                  </a:extLst>
                </a:gridCol>
                <a:gridCol w="644643">
                  <a:extLst>
                    <a:ext uri="{9D8B030D-6E8A-4147-A177-3AD203B41FA5}">
                      <a16:colId xmlns:a16="http://schemas.microsoft.com/office/drawing/2014/main" xmlns="" val="20006"/>
                    </a:ext>
                  </a:extLst>
                </a:gridCol>
                <a:gridCol w="637481">
                  <a:extLst>
                    <a:ext uri="{9D8B030D-6E8A-4147-A177-3AD203B41FA5}">
                      <a16:colId xmlns:a16="http://schemas.microsoft.com/office/drawing/2014/main" xmlns="" val="20007"/>
                    </a:ext>
                  </a:extLst>
                </a:gridCol>
              </a:tblGrid>
              <a:tr h="48030">
                <a:tc gridSpan="8">
                  <a:txBody>
                    <a:bodyPr/>
                    <a:lstStyle/>
                    <a:p>
                      <a:pPr algn="ctr" fontAlgn="ctr"/>
                      <a:r>
                        <a:rPr lang="en-US" sz="1400" b="0" i="0" u="none" strike="noStrike" dirty="0">
                          <a:solidFill>
                            <a:srgbClr val="0F243E"/>
                          </a:solidFill>
                          <a:effectLst/>
                          <a:latin typeface="Century Gothic" panose="020B0502020202020204" pitchFamily="34" charset="0"/>
                        </a:rPr>
                        <a:t>E</a:t>
                      </a:r>
                      <a:r>
                        <a:rPr lang="en-US" sz="1100" b="0" i="0" u="none" strike="noStrike" dirty="0">
                          <a:solidFill>
                            <a:srgbClr val="0F243E"/>
                          </a:solidFill>
                          <a:effectLst/>
                          <a:latin typeface="Century Gothic" panose="020B0502020202020204" pitchFamily="34" charset="0"/>
                        </a:rPr>
                        <a:t>STIMATED</a:t>
                      </a:r>
                      <a:r>
                        <a:rPr lang="en-US" sz="1400" b="0" i="0" u="none" strike="noStrike" dirty="0">
                          <a:solidFill>
                            <a:srgbClr val="0F243E"/>
                          </a:solidFill>
                          <a:effectLst/>
                          <a:latin typeface="Century Gothic" panose="020B0502020202020204" pitchFamily="34" charset="0"/>
                        </a:rPr>
                        <a:t> S</a:t>
                      </a:r>
                      <a:r>
                        <a:rPr lang="en-US" sz="1100" b="0" i="0" u="none" strike="noStrike" dirty="0">
                          <a:solidFill>
                            <a:srgbClr val="0F243E"/>
                          </a:solidFill>
                          <a:effectLst/>
                          <a:latin typeface="Century Gothic" panose="020B0502020202020204" pitchFamily="34" charset="0"/>
                        </a:rPr>
                        <a:t>CRUM</a:t>
                      </a:r>
                      <a:r>
                        <a:rPr lang="en-US" sz="1400" b="0" i="0" u="none" strike="noStrike" dirty="0">
                          <a:solidFill>
                            <a:srgbClr val="0F243E"/>
                          </a:solidFill>
                          <a:effectLst/>
                          <a:latin typeface="Century Gothic" panose="020B0502020202020204" pitchFamily="34" charset="0"/>
                        </a:rPr>
                        <a:t> D</a:t>
                      </a:r>
                      <a:r>
                        <a:rPr lang="en-US" sz="1100" b="0" i="0" u="none" strike="noStrike" dirty="0">
                          <a:solidFill>
                            <a:srgbClr val="0F243E"/>
                          </a:solidFill>
                          <a:effectLst/>
                          <a:latin typeface="Century Gothic" panose="020B0502020202020204" pitchFamily="34" charset="0"/>
                        </a:rPr>
                        <a:t>ETAILS</a:t>
                      </a:r>
                      <a:endParaRPr lang="en-US" sz="1400" b="0" i="0" u="none" strike="noStrike" dirty="0">
                        <a:solidFill>
                          <a:srgbClr val="0F243E"/>
                        </a:solidFill>
                        <a:effectLst/>
                        <a:latin typeface="Century Gothic" panose="020B0502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05740">
                <a:tc gridSpan="2">
                  <a:txBody>
                    <a:bodyPr/>
                    <a:lstStyle/>
                    <a:p>
                      <a:pPr algn="ctr" fontAlgn="ctr"/>
                      <a:r>
                        <a:rPr lang="en-US" sz="700" b="1" i="1" u="none" strike="noStrike" dirty="0">
                          <a:solidFill>
                            <a:srgbClr val="000000"/>
                          </a:solidFill>
                          <a:effectLst/>
                          <a:latin typeface="Century Gothic" panose="020B0502020202020204" pitchFamily="34" charset="0"/>
                        </a:rPr>
                        <a:t>Sprint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a:txBody>
                    <a:bodyPr/>
                    <a:lstStyle/>
                    <a:p>
                      <a:pPr algn="ctr" fontAlgn="ctr"/>
                      <a:r>
                        <a:rPr lang="en-US" sz="700" b="1" i="0" u="none" strike="noStrike" dirty="0">
                          <a:solidFill>
                            <a:srgbClr val="000000"/>
                          </a:solidFill>
                          <a:effectLst/>
                          <a:latin typeface="Century Gothic" panose="020B0502020202020204" pitchFamily="34" charset="0"/>
                        </a:rPr>
                        <a:t>Start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dirty="0">
                          <a:solidFill>
                            <a:srgbClr val="000000"/>
                          </a:solidFill>
                          <a:effectLst/>
                          <a:latin typeface="Century Gothic" panose="020B0502020202020204" pitchFamily="34" charset="0"/>
                        </a:rPr>
                        <a:t>End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dirty="0">
                          <a:solidFill>
                            <a:srgbClr val="000000"/>
                          </a:solidFill>
                          <a:effectLst/>
                          <a:latin typeface="Century Gothic" panose="020B0502020202020204" pitchFamily="34" charset="0"/>
                        </a:rPr>
                        <a:t>Sprint Length (wks)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dirty="0">
                          <a:solidFill>
                            <a:srgbClr val="000000"/>
                          </a:solidFill>
                          <a:effectLst/>
                          <a:latin typeface="Century Gothic" panose="020B0502020202020204" pitchFamily="34" charset="0"/>
                        </a:rPr>
                        <a:t>Num of Sprints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2">
                  <a:txBody>
                    <a:bodyPr/>
                    <a:lstStyle/>
                    <a:p>
                      <a:pPr algn="ctr" fontAlgn="ctr"/>
                      <a:r>
                        <a:rPr lang="en-US" sz="700" b="1" i="0" u="none" strike="noStrike" dirty="0">
                          <a:solidFill>
                            <a:srgbClr val="000000"/>
                          </a:solidFill>
                          <a:effectLst/>
                          <a:latin typeface="Century Gothic" panose="020B0502020202020204" pitchFamily="34" charset="0"/>
                        </a:rPr>
                        <a:t>Duration (wks)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extLst>
                  <a:ext uri="{0D108BD9-81ED-4DB2-BD59-A6C34878D82A}">
                    <a16:rowId xmlns:a16="http://schemas.microsoft.com/office/drawing/2014/main" xmlns="" val="10001"/>
                  </a:ext>
                </a:extLst>
              </a:tr>
              <a:tr h="116270">
                <a:tc gridSpan="2">
                  <a:txBody>
                    <a:bodyPr/>
                    <a:lstStyle/>
                    <a:p>
                      <a:pPr algn="r" fontAlgn="ctr"/>
                      <a:r>
                        <a:rPr lang="en-US" sz="700" b="1" i="1" u="none" strike="noStrike" dirty="0">
                          <a:solidFill>
                            <a:srgbClr val="000000"/>
                          </a:solidFill>
                          <a:effectLst/>
                          <a:latin typeface="Century Gothic" panose="020B0502020202020204" pitchFamily="34" charset="0"/>
                        </a:rPr>
                        <a:t>Sprint - 0: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700" b="0" i="1" u="none" strike="noStrike" dirty="0">
                          <a:solidFill>
                            <a:srgbClr val="000000"/>
                          </a:solidFill>
                          <a:effectLst/>
                          <a:latin typeface="Century Gothic" panose="020B0502020202020204" pitchFamily="34" charset="0"/>
                        </a:rPr>
                        <a:t>10/17/2016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1" u="none" strike="noStrike" dirty="0">
                          <a:solidFill>
                            <a:srgbClr val="000000"/>
                          </a:solidFill>
                          <a:effectLst/>
                          <a:latin typeface="Century Gothic" panose="020B0502020202020204" pitchFamily="34" charset="0"/>
                        </a:rPr>
                        <a:t>11/11/2016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1" u="none" strike="noStrike" dirty="0">
                          <a:solidFill>
                            <a:srgbClr val="000000"/>
                          </a:solidFill>
                          <a:effectLst/>
                          <a:latin typeface="Century Gothic" panose="020B0502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1" u="none" strike="noStrike" dirty="0">
                          <a:solidFill>
                            <a:srgbClr val="000000"/>
                          </a:solidFill>
                          <a:effectLst/>
                          <a:latin typeface="Century Gothic" panose="020B0502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1" u="none" strike="noStrike" dirty="0">
                          <a:solidFill>
                            <a:srgbClr val="000000"/>
                          </a:solidFill>
                          <a:effectLst/>
                          <a:latin typeface="Century Gothic" panose="020B0502020202020204" pitchFamily="34" charset="0"/>
                        </a:rPr>
                        <a:t>4</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1" u="none" strike="noStrike" dirty="0">
                          <a:solidFill>
                            <a:srgbClr val="D9D9D9"/>
                          </a:solidFill>
                          <a:effectLst/>
                          <a:latin typeface="Century Gothic" panose="020B0502020202020204" pitchFamily="34" charset="0"/>
                        </a:rPr>
                        <a:t>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129746">
                <a:tc gridSpan="2">
                  <a:txBody>
                    <a:bodyPr/>
                    <a:lstStyle/>
                    <a:p>
                      <a:pPr algn="r" fontAlgn="ctr"/>
                      <a:r>
                        <a:rPr lang="en-US" sz="700" b="1" i="1" u="none" strike="noStrike" dirty="0">
                          <a:solidFill>
                            <a:srgbClr val="000000"/>
                          </a:solidFill>
                          <a:effectLst/>
                          <a:latin typeface="Century Gothic" panose="020B0502020202020204" pitchFamily="34" charset="0"/>
                        </a:rPr>
                        <a:t>Sprint 1 - 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700" b="0" i="1" u="none" strike="noStrike" dirty="0">
                          <a:solidFill>
                            <a:srgbClr val="000000"/>
                          </a:solidFill>
                          <a:effectLst/>
                          <a:latin typeface="Century Gothic" panose="020B0502020202020204" pitchFamily="34" charset="0"/>
                        </a:rPr>
                        <a:t>11/14/2016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1" u="none" strike="noStrike" dirty="0">
                          <a:solidFill>
                            <a:srgbClr val="000000"/>
                          </a:solidFill>
                          <a:effectLst/>
                          <a:latin typeface="Century Gothic" panose="020B0502020202020204" pitchFamily="34" charset="0"/>
                        </a:rPr>
                        <a:t>4/28/2017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1" u="none" strike="noStrike" dirty="0">
                          <a:solidFill>
                            <a:srgbClr val="000000"/>
                          </a:solidFill>
                          <a:effectLst/>
                          <a:latin typeface="Century Gothic" panose="020B0502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1" u="none" strike="noStrike" dirty="0">
                          <a:solidFill>
                            <a:srgbClr val="000000"/>
                          </a:solidFill>
                          <a:effectLst/>
                          <a:latin typeface="Century Gothic" panose="020B0502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1" u="none" strike="noStrike" dirty="0">
                          <a:solidFill>
                            <a:srgbClr val="000000"/>
                          </a:solidFill>
                          <a:effectLst/>
                          <a:latin typeface="Century Gothic" panose="020B0502020202020204" pitchFamily="34" charset="0"/>
                        </a:rPr>
                        <a:t>24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1" u="none" strike="noStrike" dirty="0">
                          <a:solidFill>
                            <a:srgbClr val="D9D9D9"/>
                          </a:solidFill>
                          <a:effectLst/>
                          <a:latin typeface="Century Gothic" panose="020B0502020202020204" pitchFamily="34" charset="0"/>
                        </a:rPr>
                        <a:t>4</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3"/>
                  </a:ext>
                </a:extLst>
              </a:tr>
              <a:tr h="111211">
                <a:tc gridSpan="2">
                  <a:txBody>
                    <a:bodyPr/>
                    <a:lstStyle/>
                    <a:p>
                      <a:pPr algn="r" fontAlgn="ctr"/>
                      <a:r>
                        <a:rPr lang="en-US" sz="700" b="1" i="1" u="none" strike="noStrike" dirty="0">
                          <a:solidFill>
                            <a:srgbClr val="000000"/>
                          </a:solidFill>
                          <a:effectLst/>
                          <a:latin typeface="Century Gothic" panose="020B0502020202020204" pitchFamily="34" charset="0"/>
                        </a:rPr>
                        <a:t>Sprint - Z:</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700" b="0" i="1" u="none" strike="noStrike" dirty="0">
                          <a:solidFill>
                            <a:srgbClr val="000000"/>
                          </a:solidFill>
                          <a:effectLst/>
                          <a:latin typeface="Century Gothic" panose="020B0502020202020204" pitchFamily="34" charset="0"/>
                        </a:rPr>
                        <a:t>5/1/2017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1" u="none" strike="noStrike" dirty="0">
                          <a:solidFill>
                            <a:srgbClr val="000000"/>
                          </a:solidFill>
                          <a:effectLst/>
                          <a:latin typeface="Century Gothic" panose="020B0502020202020204" pitchFamily="34" charset="0"/>
                        </a:rPr>
                        <a:t>6/9/2017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1" u="none" strike="noStrike" dirty="0">
                          <a:solidFill>
                            <a:srgbClr val="000000"/>
                          </a:solidFill>
                          <a:effectLst/>
                          <a:latin typeface="Century Gothic" panose="020B0502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1" u="none" strike="noStrike" dirty="0">
                          <a:solidFill>
                            <a:srgbClr val="000000"/>
                          </a:solidFill>
                          <a:effectLst/>
                          <a:latin typeface="Century Gothic" panose="020B0502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1" u="none" strike="noStrike" dirty="0">
                          <a:solidFill>
                            <a:srgbClr val="000000"/>
                          </a:solidFill>
                          <a:effectLst/>
                          <a:latin typeface="Century Gothic" panose="020B0502020202020204" pitchFamily="34" charset="0"/>
                        </a:rPr>
                        <a:t>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1" u="none" strike="noStrike" dirty="0">
                          <a:solidFill>
                            <a:srgbClr val="D9D9D9"/>
                          </a:solidFill>
                          <a:effectLst/>
                          <a:latin typeface="Century Gothic" panose="020B0502020202020204" pitchFamily="34" charset="0"/>
                        </a:rPr>
                        <a:t>28</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125730">
                <a:tc>
                  <a:txBody>
                    <a:bodyPr/>
                    <a:lstStyle/>
                    <a:p>
                      <a:pPr algn="l" fontAlgn="b"/>
                      <a:r>
                        <a:rPr lang="en-US" sz="700" b="1" i="0" u="none" strike="noStrike" dirty="0">
                          <a:solidFill>
                            <a:srgbClr val="000000"/>
                          </a:solidFill>
                          <a:effectLst/>
                          <a:latin typeface="Century Gothic" panose="020B0502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entury Gothic" panose="020B0502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entury Gothic" panose="020B0502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entury Gothic" panose="020B0502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1" i="1" u="none" strike="noStrike" dirty="0">
                          <a:solidFill>
                            <a:srgbClr val="000000"/>
                          </a:solidFill>
                          <a:effectLst/>
                          <a:latin typeface="Century Gothic" panose="020B050202020202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700" b="1" i="1" u="none" strike="noStrike" dirty="0">
                          <a:solidFill>
                            <a:srgbClr val="000000"/>
                          </a:solidFill>
                          <a:effectLst/>
                          <a:latin typeface="Century Gothic" panose="020B0502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US" sz="700" b="1" i="1" u="none" strike="noStrike" dirty="0">
                          <a:solidFill>
                            <a:srgbClr val="000000"/>
                          </a:solidFill>
                          <a:effectLst/>
                          <a:latin typeface="Century Gothic" panose="020B0502020202020204" pitchFamily="34" charset="0"/>
                        </a:rPr>
                        <a:t>34</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b"/>
                      <a:r>
                        <a:rPr lang="en-US" sz="700" b="1" i="1" u="none" strike="noStrike" dirty="0">
                          <a:solidFill>
                            <a:srgbClr val="A6A6A6"/>
                          </a:solidFill>
                          <a:effectLst/>
                          <a:latin typeface="Century Gothic" panose="020B0502020202020204" pitchFamily="34" charset="0"/>
                        </a:rPr>
                        <a:t>34</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5"/>
                  </a:ext>
                </a:extLst>
              </a:tr>
            </a:tbl>
          </a:graphicData>
        </a:graphic>
      </p:graphicFrame>
      <p:sp>
        <p:nvSpPr>
          <p:cNvPr id="9" name="Rectangle 8"/>
          <p:cNvSpPr/>
          <p:nvPr/>
        </p:nvSpPr>
        <p:spPr>
          <a:xfrm>
            <a:off x="5903973" y="154849"/>
            <a:ext cx="2344718" cy="235356"/>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a:t>EXAMPLE</a:t>
            </a:r>
            <a:r>
              <a:rPr lang="en-US" sz="1200" dirty="0"/>
              <a:t> </a:t>
            </a:r>
            <a:r>
              <a:rPr lang="en-US" sz="1200" b="1" dirty="0"/>
              <a:t>ONLY !!</a:t>
            </a:r>
          </a:p>
        </p:txBody>
      </p:sp>
    </p:spTree>
    <p:extLst>
      <p:ext uri="{BB962C8B-B14F-4D97-AF65-F5344CB8AC3E}">
        <p14:creationId xmlns:p14="http://schemas.microsoft.com/office/powerpoint/2010/main" val="23773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Project Structure</a:t>
            </a:r>
          </a:p>
        </p:txBody>
      </p:sp>
      <p:sp>
        <p:nvSpPr>
          <p:cNvPr id="18" name="Subtitle 17"/>
          <p:cNvSpPr>
            <a:spLocks noGrp="1"/>
          </p:cNvSpPr>
          <p:nvPr>
            <p:ph type="subTitle" idx="1"/>
          </p:nvPr>
        </p:nvSpPr>
        <p:spPr/>
        <p:txBody>
          <a:bodyPr/>
          <a:lstStyle/>
          <a:p>
            <a:r>
              <a:rPr lang="en-US" dirty="0"/>
              <a:t>Presenter Name</a:t>
            </a:r>
          </a:p>
        </p:txBody>
      </p:sp>
      <p:pic>
        <p:nvPicPr>
          <p:cNvPr id="14" name="Picture Placeholder 1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85" b="185"/>
          <a:stretch>
            <a:fillRect/>
          </a:stretch>
        </p:blipFill>
        <p:spPr/>
      </p:pic>
      <p:pic>
        <p:nvPicPr>
          <p:cNvPr id="17" name="Picture Placeholder 1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46" b="46"/>
          <a:stretch>
            <a:fillRect/>
          </a:stretch>
        </p:blipFill>
        <p:spPr/>
      </p:pic>
      <p:pic>
        <p:nvPicPr>
          <p:cNvPr id="19" name="Picture Placeholder 18"/>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85" b="185"/>
          <a:stretch>
            <a:fillRect/>
          </a:stretch>
        </p:blipFill>
        <p:spPr/>
      </p:pic>
      <p:sp>
        <p:nvSpPr>
          <p:cNvPr id="8" name="Rectangle 7"/>
          <p:cNvSpPr/>
          <p:nvPr/>
        </p:nvSpPr>
        <p:spPr>
          <a:xfrm>
            <a:off x="5715000" y="57150"/>
            <a:ext cx="16459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visually similar size to Pega logo</a:t>
            </a:r>
          </a:p>
        </p:txBody>
      </p:sp>
    </p:spTree>
    <p:extLst>
      <p:ext uri="{BB962C8B-B14F-4D97-AF65-F5344CB8AC3E}">
        <p14:creationId xmlns:p14="http://schemas.microsoft.com/office/powerpoint/2010/main" val="412582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1" y="144363"/>
            <a:ext cx="8559165" cy="482026"/>
          </a:xfrm>
        </p:spPr>
        <p:txBody>
          <a:bodyPr/>
          <a:lstStyle/>
          <a:p>
            <a:r>
              <a:rPr lang="en-AU" dirty="0"/>
              <a:t>Project Structure</a:t>
            </a:r>
            <a:endParaRPr lang="en-US" dirty="0"/>
          </a:p>
        </p:txBody>
      </p:sp>
      <p:sp>
        <p:nvSpPr>
          <p:cNvPr id="47" name="Rectangle 46"/>
          <p:cNvSpPr/>
          <p:nvPr/>
        </p:nvSpPr>
        <p:spPr bwMode="auto">
          <a:xfrm>
            <a:off x="7543800" y="672612"/>
            <a:ext cx="303477" cy="21476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582"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48" name="Rectangle 47"/>
          <p:cNvSpPr/>
          <p:nvPr/>
        </p:nvSpPr>
        <p:spPr bwMode="auto">
          <a:xfrm>
            <a:off x="7543800" y="898877"/>
            <a:ext cx="303477" cy="21476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582"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49" name="TextBox 48"/>
          <p:cNvSpPr txBox="1"/>
          <p:nvPr/>
        </p:nvSpPr>
        <p:spPr>
          <a:xfrm>
            <a:off x="7739874" y="608250"/>
            <a:ext cx="712213" cy="228775"/>
          </a:xfrm>
          <a:prstGeom prst="rect">
            <a:avLst/>
          </a:prstGeom>
          <a:noFill/>
        </p:spPr>
        <p:txBody>
          <a:bodyPr wrap="none" lIns="134464" tIns="107571" rIns="134464" bIns="107571" rtlCol="0">
            <a:noAutofit/>
          </a:bodyPr>
          <a:lstStyle/>
          <a:p>
            <a:pPr>
              <a:lnSpc>
                <a:spcPct val="90000"/>
              </a:lnSpc>
            </a:pPr>
            <a:r>
              <a:rPr lang="en-AU" sz="1029" dirty="0">
                <a:gradFill>
                  <a:gsLst>
                    <a:gs pos="1250">
                      <a:srgbClr val="1F2555"/>
                    </a:gs>
                    <a:gs pos="99000">
                      <a:srgbClr val="1F2555"/>
                    </a:gs>
                  </a:gsLst>
                  <a:lin ang="5400000" scaled="0"/>
                </a:gradFill>
              </a:rPr>
              <a:t>[Client]</a:t>
            </a:r>
            <a:endParaRPr lang="en-US" sz="1029" dirty="0">
              <a:gradFill>
                <a:gsLst>
                  <a:gs pos="1250">
                    <a:srgbClr val="1F2555"/>
                  </a:gs>
                  <a:gs pos="99000">
                    <a:srgbClr val="1F2555"/>
                  </a:gs>
                </a:gsLst>
                <a:lin ang="5400000" scaled="0"/>
              </a:gradFill>
            </a:endParaRPr>
          </a:p>
        </p:txBody>
      </p:sp>
      <p:sp>
        <p:nvSpPr>
          <p:cNvPr id="50" name="TextBox 49"/>
          <p:cNvSpPr txBox="1"/>
          <p:nvPr/>
        </p:nvSpPr>
        <p:spPr>
          <a:xfrm>
            <a:off x="7753900" y="832546"/>
            <a:ext cx="672318" cy="228775"/>
          </a:xfrm>
          <a:prstGeom prst="rect">
            <a:avLst/>
          </a:prstGeom>
          <a:noFill/>
        </p:spPr>
        <p:txBody>
          <a:bodyPr wrap="none" lIns="134464" tIns="107571" rIns="134464" bIns="107571" rtlCol="0">
            <a:noAutofit/>
          </a:bodyPr>
          <a:lstStyle/>
          <a:p>
            <a:pPr>
              <a:lnSpc>
                <a:spcPct val="90000"/>
              </a:lnSpc>
            </a:pPr>
            <a:r>
              <a:rPr lang="en-AU" sz="1029" dirty="0">
                <a:gradFill>
                  <a:gsLst>
                    <a:gs pos="1250">
                      <a:srgbClr val="1F2555"/>
                    </a:gs>
                    <a:gs pos="99000">
                      <a:srgbClr val="1F2555"/>
                    </a:gs>
                  </a:gsLst>
                  <a:lin ang="5400000" scaled="0"/>
                </a:gradFill>
              </a:rPr>
              <a:t>PEGA</a:t>
            </a:r>
            <a:endParaRPr lang="en-US" sz="1029" dirty="0">
              <a:gradFill>
                <a:gsLst>
                  <a:gs pos="1250">
                    <a:srgbClr val="1F2555"/>
                  </a:gs>
                  <a:gs pos="99000">
                    <a:srgbClr val="1F2555"/>
                  </a:gs>
                </a:gsLst>
                <a:lin ang="5400000" scaled="0"/>
              </a:gradFill>
            </a:endParaRPr>
          </a:p>
        </p:txBody>
      </p:sp>
      <p:sp>
        <p:nvSpPr>
          <p:cNvPr id="52" name="Rectangle 51"/>
          <p:cNvSpPr/>
          <p:nvPr/>
        </p:nvSpPr>
        <p:spPr>
          <a:xfrm>
            <a:off x="2342270" y="1497953"/>
            <a:ext cx="1035734" cy="37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Practice Lead</a:t>
            </a:r>
          </a:p>
          <a:p>
            <a:pPr algn="ctr"/>
            <a:r>
              <a:rPr lang="en-AU" sz="735" dirty="0">
                <a:solidFill>
                  <a:srgbClr val="FFFFFF"/>
                </a:solidFill>
              </a:rPr>
              <a:t>(supporting)</a:t>
            </a:r>
          </a:p>
        </p:txBody>
      </p:sp>
      <p:sp>
        <p:nvSpPr>
          <p:cNvPr id="54" name="Rectangle 53"/>
          <p:cNvSpPr/>
          <p:nvPr/>
        </p:nvSpPr>
        <p:spPr>
          <a:xfrm>
            <a:off x="2342270" y="1969636"/>
            <a:ext cx="1035734" cy="37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Engagement Lead / Scrum Master</a:t>
            </a:r>
          </a:p>
        </p:txBody>
      </p:sp>
      <p:sp>
        <p:nvSpPr>
          <p:cNvPr id="56" name="Rectangle 55"/>
          <p:cNvSpPr/>
          <p:nvPr/>
        </p:nvSpPr>
        <p:spPr>
          <a:xfrm>
            <a:off x="6214122" y="1962766"/>
            <a:ext cx="1035734" cy="372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Project Management</a:t>
            </a:r>
          </a:p>
        </p:txBody>
      </p:sp>
      <p:sp>
        <p:nvSpPr>
          <p:cNvPr id="58" name="Rectangle 57"/>
          <p:cNvSpPr/>
          <p:nvPr/>
        </p:nvSpPr>
        <p:spPr>
          <a:xfrm>
            <a:off x="1179339" y="2919061"/>
            <a:ext cx="1035734" cy="37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Lead Business Architect</a:t>
            </a:r>
          </a:p>
        </p:txBody>
      </p:sp>
      <p:sp>
        <p:nvSpPr>
          <p:cNvPr id="60" name="Rectangle 59"/>
          <p:cNvSpPr/>
          <p:nvPr/>
        </p:nvSpPr>
        <p:spPr>
          <a:xfrm>
            <a:off x="2342270" y="2919060"/>
            <a:ext cx="1035734" cy="37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Lead System Architect</a:t>
            </a:r>
          </a:p>
        </p:txBody>
      </p:sp>
      <p:sp>
        <p:nvSpPr>
          <p:cNvPr id="61" name="Rectangle 60"/>
          <p:cNvSpPr/>
          <p:nvPr/>
        </p:nvSpPr>
        <p:spPr>
          <a:xfrm>
            <a:off x="2338337" y="4110523"/>
            <a:ext cx="1035734" cy="372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System Architect </a:t>
            </a:r>
            <a:br>
              <a:rPr lang="en-AU" sz="735" dirty="0">
                <a:solidFill>
                  <a:srgbClr val="FFFFFF"/>
                </a:solidFill>
              </a:rPr>
            </a:br>
            <a:r>
              <a:rPr lang="en-AU" sz="735" dirty="0">
                <a:solidFill>
                  <a:srgbClr val="FFFFFF"/>
                </a:solidFill>
              </a:rPr>
              <a:t>x 2</a:t>
            </a:r>
          </a:p>
        </p:txBody>
      </p:sp>
      <p:sp>
        <p:nvSpPr>
          <p:cNvPr id="62" name="Rectangle 61"/>
          <p:cNvSpPr/>
          <p:nvPr/>
        </p:nvSpPr>
        <p:spPr>
          <a:xfrm>
            <a:off x="3505200" y="2909975"/>
            <a:ext cx="1035734" cy="372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Agile Testers</a:t>
            </a:r>
          </a:p>
        </p:txBody>
      </p:sp>
      <p:sp>
        <p:nvSpPr>
          <p:cNvPr id="63" name="Rectangle 62"/>
          <p:cNvSpPr/>
          <p:nvPr/>
        </p:nvSpPr>
        <p:spPr>
          <a:xfrm>
            <a:off x="725069" y="1700750"/>
            <a:ext cx="1035734" cy="37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Technical Architect</a:t>
            </a:r>
          </a:p>
          <a:p>
            <a:pPr algn="ctr"/>
            <a:r>
              <a:rPr lang="en-AU" sz="735" dirty="0">
                <a:solidFill>
                  <a:srgbClr val="FFFFFF"/>
                </a:solidFill>
              </a:rPr>
              <a:t>(supporting)</a:t>
            </a:r>
          </a:p>
        </p:txBody>
      </p:sp>
      <p:sp>
        <p:nvSpPr>
          <p:cNvPr id="65" name="Rectangle 64"/>
          <p:cNvSpPr/>
          <p:nvPr/>
        </p:nvSpPr>
        <p:spPr>
          <a:xfrm>
            <a:off x="725069" y="2188551"/>
            <a:ext cx="1035734" cy="37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User Experience</a:t>
            </a:r>
          </a:p>
          <a:p>
            <a:pPr algn="ctr"/>
            <a:r>
              <a:rPr lang="en-AU" sz="735" dirty="0">
                <a:solidFill>
                  <a:srgbClr val="FFFFFF"/>
                </a:solidFill>
              </a:rPr>
              <a:t>(supporting)</a:t>
            </a:r>
          </a:p>
        </p:txBody>
      </p:sp>
      <p:sp>
        <p:nvSpPr>
          <p:cNvPr id="67" name="Rectangle 66"/>
          <p:cNvSpPr/>
          <p:nvPr/>
        </p:nvSpPr>
        <p:spPr>
          <a:xfrm>
            <a:off x="6214122" y="2919059"/>
            <a:ext cx="1035734" cy="372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IT, infrastructure &amp; Operations</a:t>
            </a:r>
          </a:p>
        </p:txBody>
      </p:sp>
      <p:sp>
        <p:nvSpPr>
          <p:cNvPr id="69" name="Rectangle 68"/>
          <p:cNvSpPr/>
          <p:nvPr/>
        </p:nvSpPr>
        <p:spPr>
          <a:xfrm>
            <a:off x="5083852" y="2911094"/>
            <a:ext cx="1035734" cy="372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SME’s</a:t>
            </a:r>
          </a:p>
        </p:txBody>
      </p:sp>
      <p:sp>
        <p:nvSpPr>
          <p:cNvPr id="71" name="Rectangle 70"/>
          <p:cNvSpPr/>
          <p:nvPr/>
        </p:nvSpPr>
        <p:spPr>
          <a:xfrm>
            <a:off x="7340714" y="2906613"/>
            <a:ext cx="1035734" cy="372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Change Management</a:t>
            </a:r>
          </a:p>
        </p:txBody>
      </p:sp>
      <p:sp>
        <p:nvSpPr>
          <p:cNvPr id="72" name="Rectangle 71"/>
          <p:cNvSpPr/>
          <p:nvPr/>
        </p:nvSpPr>
        <p:spPr>
          <a:xfrm>
            <a:off x="4300862" y="2245873"/>
            <a:ext cx="1035734" cy="372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Product Owners</a:t>
            </a:r>
            <a:br>
              <a:rPr lang="en-AU" sz="735" dirty="0">
                <a:solidFill>
                  <a:srgbClr val="FFFFFF"/>
                </a:solidFill>
              </a:rPr>
            </a:br>
            <a:endParaRPr lang="en-AU" sz="735" dirty="0">
              <a:solidFill>
                <a:srgbClr val="FFFFFF"/>
              </a:solidFill>
            </a:endParaRPr>
          </a:p>
        </p:txBody>
      </p:sp>
      <p:cxnSp>
        <p:nvCxnSpPr>
          <p:cNvPr id="73" name="Straight Connector 72"/>
          <p:cNvCxnSpPr/>
          <p:nvPr/>
        </p:nvCxnSpPr>
        <p:spPr>
          <a:xfrm flipV="1">
            <a:off x="3378004" y="2149017"/>
            <a:ext cx="2836118" cy="687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3378004" y="1482350"/>
            <a:ext cx="2836118" cy="201854"/>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2860137" y="2342137"/>
            <a:ext cx="0" cy="576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rot="16200000" flipV="1">
            <a:off x="3157682" y="2053676"/>
            <a:ext cx="567839" cy="11629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flipH="1" flipV="1">
            <a:off x="1990210" y="2049134"/>
            <a:ext cx="576924" cy="11629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flipV="1">
            <a:off x="1760803" y="2155886"/>
            <a:ext cx="581467" cy="2189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a:off x="1760803" y="1887000"/>
            <a:ext cx="581467" cy="2688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2860137" y="1870454"/>
            <a:ext cx="0" cy="99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3378004" y="2155887"/>
            <a:ext cx="922858" cy="276237"/>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336596" y="2149017"/>
            <a:ext cx="877526" cy="283107"/>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1697206" y="3835822"/>
            <a:ext cx="0" cy="266306"/>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2856204" y="3291561"/>
            <a:ext cx="3933" cy="18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856204" y="3849966"/>
            <a:ext cx="0" cy="260557"/>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6731989" y="2335267"/>
            <a:ext cx="0" cy="583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p:nvPr/>
        </p:nvCxnSpPr>
        <p:spPr>
          <a:xfrm rot="5400000" flipH="1" flipV="1">
            <a:off x="6020026" y="2202809"/>
            <a:ext cx="289978" cy="112659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3" name="Elbow Connector 92"/>
          <p:cNvCxnSpPr/>
          <p:nvPr/>
        </p:nvCxnSpPr>
        <p:spPr>
          <a:xfrm rot="16200000" flipV="1">
            <a:off x="7157933" y="2205965"/>
            <a:ext cx="289978" cy="111131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94" name="Rounded Rectangle 18"/>
          <p:cNvSpPr/>
          <p:nvPr/>
        </p:nvSpPr>
        <p:spPr>
          <a:xfrm>
            <a:off x="6214122" y="1296099"/>
            <a:ext cx="1035734" cy="372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a:solidFill>
                  <a:srgbClr val="FFFFFF"/>
                </a:solidFill>
              </a:rPr>
              <a:t>Steering </a:t>
            </a:r>
            <a:r>
              <a:rPr lang="en-AU" sz="735" dirty="0">
                <a:solidFill>
                  <a:srgbClr val="FFFFFF"/>
                </a:solidFill>
              </a:rPr>
              <a:t>committee</a:t>
            </a:r>
          </a:p>
          <a:p>
            <a:pPr algn="ctr"/>
            <a:r>
              <a:rPr lang="en-AU" sz="735" dirty="0">
                <a:solidFill>
                  <a:srgbClr val="FFFFFF"/>
                </a:solidFill>
              </a:rPr>
              <a:t>Governance</a:t>
            </a:r>
          </a:p>
        </p:txBody>
      </p:sp>
      <p:sp>
        <p:nvSpPr>
          <p:cNvPr id="95" name="Rounded Rectangle 2"/>
          <p:cNvSpPr/>
          <p:nvPr/>
        </p:nvSpPr>
        <p:spPr>
          <a:xfrm>
            <a:off x="2342269" y="1095724"/>
            <a:ext cx="1035734" cy="37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Account Executive</a:t>
            </a:r>
          </a:p>
          <a:p>
            <a:pPr algn="ctr"/>
            <a:r>
              <a:rPr lang="en-AU" sz="735" dirty="0">
                <a:solidFill>
                  <a:srgbClr val="FFFFFF"/>
                </a:solidFill>
              </a:rPr>
              <a:t>(supporting)</a:t>
            </a:r>
          </a:p>
        </p:txBody>
      </p:sp>
      <p:cxnSp>
        <p:nvCxnSpPr>
          <p:cNvPr id="96" name="Straight Connector 39"/>
          <p:cNvCxnSpPr/>
          <p:nvPr/>
        </p:nvCxnSpPr>
        <p:spPr>
          <a:xfrm>
            <a:off x="3378003" y="1281975"/>
            <a:ext cx="2836119" cy="200375"/>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39"/>
          <p:cNvCxnSpPr/>
          <p:nvPr/>
        </p:nvCxnSpPr>
        <p:spPr>
          <a:xfrm flipV="1">
            <a:off x="6731989" y="1668600"/>
            <a:ext cx="0" cy="294166"/>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Rounded Rectangle 22"/>
          <p:cNvSpPr/>
          <p:nvPr/>
        </p:nvSpPr>
        <p:spPr>
          <a:xfrm>
            <a:off x="2338337" y="3477465"/>
            <a:ext cx="1035734" cy="37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rgbClr val="FFFFFF"/>
                </a:solidFill>
              </a:rPr>
              <a:t>Senior System Architect</a:t>
            </a:r>
            <a:br>
              <a:rPr lang="en-AU" sz="600" dirty="0">
                <a:solidFill>
                  <a:srgbClr val="FFFFFF"/>
                </a:solidFill>
              </a:rPr>
            </a:br>
            <a:r>
              <a:rPr lang="en-AU" sz="600" dirty="0">
                <a:solidFill>
                  <a:srgbClr val="FFFFFF"/>
                </a:solidFill>
              </a:rPr>
              <a:t>(3 onshore / 4 offshore)</a:t>
            </a:r>
          </a:p>
        </p:txBody>
      </p:sp>
      <p:sp>
        <p:nvSpPr>
          <p:cNvPr id="99" name="Rectangle 98"/>
          <p:cNvSpPr/>
          <p:nvPr/>
        </p:nvSpPr>
        <p:spPr>
          <a:xfrm>
            <a:off x="1179339" y="4102128"/>
            <a:ext cx="1035734" cy="372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Business Architect</a:t>
            </a:r>
          </a:p>
          <a:p>
            <a:pPr algn="ctr"/>
            <a:r>
              <a:rPr lang="en-AU" sz="735" dirty="0">
                <a:solidFill>
                  <a:srgbClr val="FFFFFF"/>
                </a:solidFill>
              </a:rPr>
              <a:t>x2</a:t>
            </a:r>
          </a:p>
        </p:txBody>
      </p:sp>
      <p:sp>
        <p:nvSpPr>
          <p:cNvPr id="100" name="Rounded Rectangle 20"/>
          <p:cNvSpPr/>
          <p:nvPr/>
        </p:nvSpPr>
        <p:spPr>
          <a:xfrm>
            <a:off x="1179339" y="3463321"/>
            <a:ext cx="1035734" cy="37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35" dirty="0">
                <a:solidFill>
                  <a:srgbClr val="FFFFFF"/>
                </a:solidFill>
              </a:rPr>
              <a:t>Business Architect</a:t>
            </a:r>
          </a:p>
        </p:txBody>
      </p:sp>
      <p:cxnSp>
        <p:nvCxnSpPr>
          <p:cNvPr id="101" name="Straight Arrow Connector 63"/>
          <p:cNvCxnSpPr/>
          <p:nvPr/>
        </p:nvCxnSpPr>
        <p:spPr>
          <a:xfrm flipV="1">
            <a:off x="1697206" y="3291562"/>
            <a:ext cx="0" cy="171759"/>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5903973" y="154849"/>
            <a:ext cx="2344718" cy="235356"/>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a:t>EXAMPLE</a:t>
            </a:r>
            <a:r>
              <a:rPr lang="en-US" sz="1200" dirty="0"/>
              <a:t> </a:t>
            </a:r>
            <a:r>
              <a:rPr lang="en-US" sz="1200" b="1" dirty="0"/>
              <a:t>ONLY !!</a:t>
            </a:r>
          </a:p>
        </p:txBody>
      </p:sp>
    </p:spTree>
    <p:extLst>
      <p:ext uri="{BB962C8B-B14F-4D97-AF65-F5344CB8AC3E}">
        <p14:creationId xmlns:p14="http://schemas.microsoft.com/office/powerpoint/2010/main" val="318317462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4058114180"/>
              </p:ext>
            </p:extLst>
          </p:nvPr>
        </p:nvGraphicFramePr>
        <p:xfrm>
          <a:off x="381317" y="1019629"/>
          <a:ext cx="8321040" cy="3891525"/>
        </p:xfrm>
        <a:graphic>
          <a:graphicData uri="http://schemas.openxmlformats.org/drawingml/2006/table">
            <a:tbl>
              <a:tblPr firstRow="1" bandRow="1">
                <a:tableStyleId>{7207B5E3-C84D-437C-8577-B3E8D5512DED}</a:tableStyleId>
              </a:tblPr>
              <a:tblGrid>
                <a:gridCol w="1188720">
                  <a:extLst>
                    <a:ext uri="{9D8B030D-6E8A-4147-A177-3AD203B41FA5}">
                      <a16:colId xmlns:a16="http://schemas.microsoft.com/office/drawing/2014/main" xmlns="" val="20000"/>
                    </a:ext>
                  </a:extLst>
                </a:gridCol>
                <a:gridCol w="731520">
                  <a:extLst>
                    <a:ext uri="{9D8B030D-6E8A-4147-A177-3AD203B41FA5}">
                      <a16:colId xmlns:a16="http://schemas.microsoft.com/office/drawing/2014/main" xmlns="" val="20001"/>
                    </a:ext>
                  </a:extLst>
                </a:gridCol>
                <a:gridCol w="6400800">
                  <a:extLst>
                    <a:ext uri="{9D8B030D-6E8A-4147-A177-3AD203B41FA5}">
                      <a16:colId xmlns:a16="http://schemas.microsoft.com/office/drawing/2014/main" xmlns="" val="20002"/>
                    </a:ext>
                  </a:extLst>
                </a:gridCol>
              </a:tblGrid>
              <a:tr h="257014">
                <a:tc>
                  <a:txBody>
                    <a:bodyPr/>
                    <a:lstStyle/>
                    <a:p>
                      <a:r>
                        <a:rPr lang="en-US" sz="1000" dirty="0"/>
                        <a:t>Role</a:t>
                      </a:r>
                    </a:p>
                  </a:txBody>
                  <a:tcPr/>
                </a:tc>
                <a:tc>
                  <a:txBody>
                    <a:bodyPr/>
                    <a:lstStyle/>
                    <a:p>
                      <a:pPr algn="ctr"/>
                      <a:r>
                        <a:rPr lang="en-US" sz="1000" dirty="0"/>
                        <a:t>FTE</a:t>
                      </a:r>
                    </a:p>
                  </a:txBody>
                  <a:tcPr/>
                </a:tc>
                <a:tc>
                  <a:txBody>
                    <a:bodyPr/>
                    <a:lstStyle/>
                    <a:p>
                      <a:r>
                        <a:rPr lang="en-US" sz="1000" dirty="0"/>
                        <a:t>Responsibility/Work</a:t>
                      </a:r>
                    </a:p>
                  </a:txBody>
                  <a:tcPr/>
                </a:tc>
                <a:extLst>
                  <a:ext uri="{0D108BD9-81ED-4DB2-BD59-A6C34878D82A}">
                    <a16:rowId xmlns:a16="http://schemas.microsoft.com/office/drawing/2014/main" xmlns="" val="10000"/>
                  </a:ext>
                </a:extLst>
              </a:tr>
              <a:tr h="312872">
                <a:tc>
                  <a:txBody>
                    <a:bodyPr/>
                    <a:lstStyle/>
                    <a:p>
                      <a:pPr marL="0" marR="0">
                        <a:lnSpc>
                          <a:spcPct val="115000"/>
                        </a:lnSpc>
                        <a:spcBef>
                          <a:spcPts val="0"/>
                        </a:spcBef>
                        <a:spcAft>
                          <a:spcPts val="1000"/>
                        </a:spcAft>
                      </a:pPr>
                      <a:r>
                        <a:rPr lang="en-US" sz="800" dirty="0">
                          <a:solidFill>
                            <a:schemeClr val="tx1"/>
                          </a:solidFill>
                          <a:effectLst/>
                          <a:latin typeface="+mn-lt"/>
                        </a:rPr>
                        <a:t>Engagement Leader</a:t>
                      </a:r>
                      <a:endParaRPr lang="en-US" sz="800" dirty="0">
                        <a:solidFill>
                          <a:schemeClr val="tx1"/>
                        </a:solidFill>
                        <a:effectLst/>
                        <a:latin typeface="+mn-lt"/>
                        <a:ea typeface="Calibri"/>
                        <a:cs typeface="Times New Roman"/>
                      </a:endParaRPr>
                    </a:p>
                  </a:txBody>
                  <a:tcPr marL="19639" marR="19639" marT="19639" marB="19639" anchor="ctr"/>
                </a:tc>
                <a:tc>
                  <a:txBody>
                    <a:bodyPr/>
                    <a:lstStyle/>
                    <a:p>
                      <a:pPr marL="0" marR="0" algn="ctr">
                        <a:lnSpc>
                          <a:spcPct val="115000"/>
                        </a:lnSpc>
                        <a:spcBef>
                          <a:spcPts val="0"/>
                        </a:spcBef>
                        <a:spcAft>
                          <a:spcPts val="1000"/>
                        </a:spcAft>
                      </a:pPr>
                      <a:r>
                        <a:rPr lang="en-US" sz="800" dirty="0">
                          <a:solidFill>
                            <a:schemeClr val="tx1"/>
                          </a:solidFill>
                          <a:effectLst/>
                          <a:latin typeface="+mn-lt"/>
                          <a:ea typeface="Calibri"/>
                          <a:cs typeface="Times New Roman"/>
                        </a:rPr>
                        <a:t>1 /  Onsite</a:t>
                      </a:r>
                    </a:p>
                  </a:txBody>
                  <a:tcPr marL="9819" marR="9819" marT="9819" marB="9819" anchor="ctr"/>
                </a:tc>
                <a:tc>
                  <a:txBody>
                    <a:bodyPr/>
                    <a:lstStyle/>
                    <a:p>
                      <a:pPr marL="0" marR="0" algn="l">
                        <a:lnSpc>
                          <a:spcPct val="115000"/>
                        </a:lnSpc>
                        <a:spcBef>
                          <a:spcPts val="0"/>
                        </a:spcBef>
                        <a:spcAft>
                          <a:spcPts val="1000"/>
                        </a:spcAft>
                      </a:pPr>
                      <a:r>
                        <a:rPr lang="en-US" sz="800" dirty="0">
                          <a:solidFill>
                            <a:schemeClr val="tx1"/>
                          </a:solidFill>
                          <a:effectLst/>
                          <a:latin typeface="+mn-lt"/>
                        </a:rPr>
                        <a:t>Lead Project delivery including Guardrail Compliance, Project Governance, Support Project Plan and Project Methodology; drive task completion to milestones; engage "Customer" resources in co-production and Pega7 Technology adoption.</a:t>
                      </a:r>
                    </a:p>
                  </a:txBody>
                  <a:tcPr marL="19639" marR="19639" marT="19639" marB="19639" anchor="ctr"/>
                </a:tc>
                <a:extLst>
                  <a:ext uri="{0D108BD9-81ED-4DB2-BD59-A6C34878D82A}">
                    <a16:rowId xmlns:a16="http://schemas.microsoft.com/office/drawing/2014/main" xmlns="" val="10001"/>
                  </a:ext>
                </a:extLst>
              </a:tr>
              <a:tr h="312872">
                <a:tc>
                  <a:txBody>
                    <a:bodyPr/>
                    <a:lstStyle/>
                    <a:p>
                      <a:pPr marL="0" marR="0">
                        <a:lnSpc>
                          <a:spcPct val="115000"/>
                        </a:lnSpc>
                        <a:spcBef>
                          <a:spcPts val="0"/>
                        </a:spcBef>
                        <a:spcAft>
                          <a:spcPts val="1000"/>
                        </a:spcAft>
                      </a:pPr>
                      <a:r>
                        <a:rPr lang="en-US" sz="800" dirty="0">
                          <a:solidFill>
                            <a:schemeClr val="tx1"/>
                          </a:solidFill>
                          <a:effectLst/>
                          <a:latin typeface="+mn-lt"/>
                        </a:rPr>
                        <a:t>Lead System Architect</a:t>
                      </a:r>
                      <a:endParaRPr lang="en-US" sz="800" dirty="0">
                        <a:solidFill>
                          <a:schemeClr val="tx1"/>
                        </a:solidFill>
                        <a:effectLst/>
                        <a:latin typeface="+mn-lt"/>
                        <a:ea typeface="Calibri"/>
                        <a:cs typeface="Times New Roman"/>
                      </a:endParaRPr>
                    </a:p>
                  </a:txBody>
                  <a:tcPr marL="19639" marR="19639" marT="19639" marB="19639" anchor="ctr"/>
                </a:tc>
                <a:tc>
                  <a:txBody>
                    <a:bodyPr/>
                    <a:lstStyle/>
                    <a:p>
                      <a:pPr marL="0" marR="0" algn="ctr">
                        <a:lnSpc>
                          <a:spcPct val="115000"/>
                        </a:lnSpc>
                        <a:spcBef>
                          <a:spcPts val="0"/>
                        </a:spcBef>
                        <a:spcAft>
                          <a:spcPts val="1000"/>
                        </a:spcAft>
                      </a:pPr>
                      <a:r>
                        <a:rPr lang="en-US" sz="800" dirty="0">
                          <a:solidFill>
                            <a:schemeClr val="tx1"/>
                          </a:solidFill>
                          <a:effectLst/>
                          <a:latin typeface="+mn-lt"/>
                          <a:ea typeface="Calibri"/>
                          <a:cs typeface="Times New Roman"/>
                        </a:rPr>
                        <a:t>1 / Onsite</a:t>
                      </a:r>
                    </a:p>
                  </a:txBody>
                  <a:tcPr marL="9819" marR="9819" marT="9819" marB="9819" anchor="ctr"/>
                </a:tc>
                <a:tc>
                  <a:txBody>
                    <a:bodyPr/>
                    <a:lstStyle/>
                    <a:p>
                      <a:pPr marL="0" marR="0" lvl="0" indent="0" algn="l" defTabSz="932424" rtl="0" eaLnBrk="1" fontAlgn="auto" latinLnBrk="0" hangingPunct="1">
                        <a:lnSpc>
                          <a:spcPct val="115000"/>
                        </a:lnSpc>
                        <a:spcBef>
                          <a:spcPts val="0"/>
                        </a:spcBef>
                        <a:spcAft>
                          <a:spcPts val="1000"/>
                        </a:spcAft>
                        <a:buClrTx/>
                        <a:buSzTx/>
                        <a:buFontTx/>
                        <a:buNone/>
                        <a:tabLst/>
                        <a:defRPr/>
                      </a:pPr>
                      <a:r>
                        <a:rPr lang="en-US" sz="800" dirty="0">
                          <a:solidFill>
                            <a:schemeClr val="tx1"/>
                          </a:solidFill>
                          <a:effectLst/>
                          <a:latin typeface="+mn-lt"/>
                        </a:rPr>
                        <a:t>Create functional Design, Construct Class Hierarchy and Object Models, Review Test Strategy. </a:t>
                      </a:r>
                      <a:r>
                        <a:rPr lang="en-US" sz="800" kern="1200" dirty="0">
                          <a:solidFill>
                            <a:schemeClr val="tx1"/>
                          </a:solidFill>
                          <a:latin typeface="+mn-lt"/>
                          <a:cs typeface="Arial" panose="020B0604020202020204" pitchFamily="34" charset="0"/>
                        </a:rPr>
                        <a:t>Support the high level scope and objectives of the project.  Understand the process of the function in scope to enable implementation.</a:t>
                      </a:r>
                      <a:endParaRPr lang="en-US" sz="800" dirty="0">
                        <a:solidFill>
                          <a:schemeClr val="tx1"/>
                        </a:solidFill>
                        <a:effectLst/>
                        <a:latin typeface="+mn-lt"/>
                        <a:ea typeface="Calibri"/>
                        <a:cs typeface="Times New Roman"/>
                      </a:endParaRPr>
                    </a:p>
                  </a:txBody>
                  <a:tcPr marL="19639" marR="19639" marT="19639" marB="19639" anchor="ctr"/>
                </a:tc>
                <a:extLst>
                  <a:ext uri="{0D108BD9-81ED-4DB2-BD59-A6C34878D82A}">
                    <a16:rowId xmlns:a16="http://schemas.microsoft.com/office/drawing/2014/main" xmlns="" val="10002"/>
                  </a:ext>
                </a:extLst>
              </a:tr>
              <a:tr h="312872">
                <a:tc>
                  <a:txBody>
                    <a:bodyPr/>
                    <a:lstStyle/>
                    <a:p>
                      <a:pPr marL="0" marR="0">
                        <a:lnSpc>
                          <a:spcPct val="115000"/>
                        </a:lnSpc>
                        <a:spcBef>
                          <a:spcPts val="0"/>
                        </a:spcBef>
                        <a:spcAft>
                          <a:spcPts val="1000"/>
                        </a:spcAft>
                      </a:pPr>
                      <a:r>
                        <a:rPr lang="en-US" sz="800" dirty="0">
                          <a:solidFill>
                            <a:schemeClr val="tx1"/>
                          </a:solidFill>
                          <a:effectLst/>
                          <a:latin typeface="+mn-lt"/>
                        </a:rPr>
                        <a:t>Lead Decisioning Architect</a:t>
                      </a:r>
                      <a:endParaRPr lang="en-US" sz="800" dirty="0">
                        <a:solidFill>
                          <a:schemeClr val="tx1"/>
                        </a:solidFill>
                        <a:effectLst/>
                        <a:latin typeface="+mn-lt"/>
                        <a:ea typeface="Calibri"/>
                        <a:cs typeface="Times New Roman"/>
                      </a:endParaRPr>
                    </a:p>
                  </a:txBody>
                  <a:tcPr marL="19639" marR="19639" marT="19639" marB="19639" anchor="ctr"/>
                </a:tc>
                <a:tc>
                  <a:txBody>
                    <a:bodyPr/>
                    <a:lstStyle/>
                    <a:p>
                      <a:pPr marL="0" marR="0" algn="ctr">
                        <a:lnSpc>
                          <a:spcPct val="115000"/>
                        </a:lnSpc>
                        <a:spcBef>
                          <a:spcPts val="0"/>
                        </a:spcBef>
                        <a:spcAft>
                          <a:spcPts val="1000"/>
                        </a:spcAft>
                      </a:pPr>
                      <a:r>
                        <a:rPr lang="en-US" sz="800" dirty="0">
                          <a:solidFill>
                            <a:schemeClr val="tx1"/>
                          </a:solidFill>
                          <a:effectLst/>
                          <a:latin typeface="+mn-lt"/>
                          <a:ea typeface="Calibri"/>
                          <a:cs typeface="Times New Roman"/>
                        </a:rPr>
                        <a:t>1 / Onsite</a:t>
                      </a:r>
                    </a:p>
                  </a:txBody>
                  <a:tcPr marL="9819" marR="9819" marT="9819" marB="9819" anchor="ctr"/>
                </a:tc>
                <a:tc>
                  <a:txBody>
                    <a:bodyPr/>
                    <a:lstStyle/>
                    <a:p>
                      <a:pPr marL="0" marR="0" lvl="0" indent="0" algn="l" defTabSz="932424" rtl="0" eaLnBrk="1" fontAlgn="auto" latinLnBrk="0" hangingPunct="1">
                        <a:lnSpc>
                          <a:spcPct val="115000"/>
                        </a:lnSpc>
                        <a:spcBef>
                          <a:spcPts val="0"/>
                        </a:spcBef>
                        <a:spcAft>
                          <a:spcPts val="1000"/>
                        </a:spcAft>
                        <a:buClrTx/>
                        <a:buSzTx/>
                        <a:buFontTx/>
                        <a:buNone/>
                        <a:tabLst/>
                        <a:defRPr/>
                      </a:pPr>
                      <a:r>
                        <a:rPr lang="en-US" sz="800" dirty="0">
                          <a:solidFill>
                            <a:schemeClr val="tx1"/>
                          </a:solidFill>
                          <a:effectLst/>
                          <a:latin typeface="+mn-lt"/>
                        </a:rPr>
                        <a:t>Decisioning and NBA Marketing product SME.  Ensures alignment between business requirements and DSM product capabilities.  Leads and reviews Decisioning product catalog and fulfillment detail design.</a:t>
                      </a:r>
                    </a:p>
                  </a:txBody>
                  <a:tcPr marL="19639" marR="19639" marT="19639" marB="19639" anchor="ctr"/>
                </a:tc>
                <a:extLst>
                  <a:ext uri="{0D108BD9-81ED-4DB2-BD59-A6C34878D82A}">
                    <a16:rowId xmlns:a16="http://schemas.microsoft.com/office/drawing/2014/main" xmlns="" val="10003"/>
                  </a:ext>
                </a:extLst>
              </a:tr>
              <a:tr h="216077">
                <a:tc>
                  <a:txBody>
                    <a:bodyPr/>
                    <a:lstStyle/>
                    <a:p>
                      <a:pPr marL="0" marR="0">
                        <a:lnSpc>
                          <a:spcPct val="115000"/>
                        </a:lnSpc>
                        <a:spcBef>
                          <a:spcPts val="0"/>
                        </a:spcBef>
                        <a:spcAft>
                          <a:spcPts val="1000"/>
                        </a:spcAft>
                      </a:pPr>
                      <a:r>
                        <a:rPr lang="en-US" sz="800" dirty="0">
                          <a:solidFill>
                            <a:schemeClr val="tx1"/>
                          </a:solidFill>
                          <a:effectLst/>
                          <a:latin typeface="+mn-lt"/>
                        </a:rPr>
                        <a:t>Senior System Architect</a:t>
                      </a:r>
                      <a:endParaRPr lang="en-US" sz="800" dirty="0">
                        <a:solidFill>
                          <a:schemeClr val="tx1"/>
                        </a:solidFill>
                        <a:effectLst/>
                        <a:latin typeface="+mn-lt"/>
                        <a:ea typeface="Calibri"/>
                        <a:cs typeface="Times New Roman"/>
                      </a:endParaRPr>
                    </a:p>
                  </a:txBody>
                  <a:tcPr marL="19639" marR="19639" marT="19639" marB="19639" anchor="ctr"/>
                </a:tc>
                <a:tc>
                  <a:txBody>
                    <a:bodyPr/>
                    <a:lstStyle/>
                    <a:p>
                      <a:pPr marL="0" marR="0" algn="ctr">
                        <a:lnSpc>
                          <a:spcPct val="115000"/>
                        </a:lnSpc>
                        <a:spcBef>
                          <a:spcPts val="0"/>
                        </a:spcBef>
                        <a:spcAft>
                          <a:spcPts val="1000"/>
                        </a:spcAft>
                      </a:pPr>
                      <a:r>
                        <a:rPr lang="en-US" sz="800" dirty="0">
                          <a:solidFill>
                            <a:schemeClr val="tx1"/>
                          </a:solidFill>
                          <a:effectLst/>
                          <a:latin typeface="+mn-lt"/>
                          <a:ea typeface="Calibri"/>
                          <a:cs typeface="Times New Roman"/>
                        </a:rPr>
                        <a:t>1 / Onsite</a:t>
                      </a:r>
                    </a:p>
                  </a:txBody>
                  <a:tcPr marL="9819" marR="9819" marT="9819" marB="9819" anchor="ctr"/>
                </a:tc>
                <a:tc>
                  <a:txBody>
                    <a:bodyPr/>
                    <a:lstStyle/>
                    <a:p>
                      <a:pPr marL="0" marR="0" algn="l">
                        <a:lnSpc>
                          <a:spcPct val="115000"/>
                        </a:lnSpc>
                        <a:spcBef>
                          <a:spcPts val="0"/>
                        </a:spcBef>
                        <a:spcAft>
                          <a:spcPts val="1000"/>
                        </a:spcAft>
                      </a:pPr>
                      <a:r>
                        <a:rPr lang="en-US" sz="800" dirty="0">
                          <a:solidFill>
                            <a:schemeClr val="tx1"/>
                          </a:solidFill>
                          <a:effectLst/>
                          <a:latin typeface="+mn-lt"/>
                        </a:rPr>
                        <a:t>Implement Activities and Methods, Implement Pega-Responsible Services and Connectors</a:t>
                      </a:r>
                      <a:endParaRPr lang="en-US" sz="800" dirty="0">
                        <a:solidFill>
                          <a:schemeClr val="tx1"/>
                        </a:solidFill>
                        <a:effectLst/>
                        <a:latin typeface="+mn-lt"/>
                        <a:ea typeface="Calibri"/>
                        <a:cs typeface="Times New Roman"/>
                      </a:endParaRPr>
                    </a:p>
                  </a:txBody>
                  <a:tcPr marL="19639" marR="19639" marT="19639" marB="19639" anchor="ctr"/>
                </a:tc>
                <a:extLst>
                  <a:ext uri="{0D108BD9-81ED-4DB2-BD59-A6C34878D82A}">
                    <a16:rowId xmlns:a16="http://schemas.microsoft.com/office/drawing/2014/main" xmlns="" val="10004"/>
                  </a:ext>
                </a:extLst>
              </a:tr>
              <a:tr h="312872">
                <a:tc>
                  <a:txBody>
                    <a:bodyPr/>
                    <a:lstStyle/>
                    <a:p>
                      <a:pPr marL="0" marR="0">
                        <a:lnSpc>
                          <a:spcPct val="115000"/>
                        </a:lnSpc>
                        <a:spcBef>
                          <a:spcPts val="0"/>
                        </a:spcBef>
                        <a:spcAft>
                          <a:spcPts val="1000"/>
                        </a:spcAft>
                      </a:pPr>
                      <a:r>
                        <a:rPr lang="en-US" sz="800" dirty="0">
                          <a:solidFill>
                            <a:schemeClr val="tx1"/>
                          </a:solidFill>
                          <a:effectLst/>
                          <a:latin typeface="+mn-lt"/>
                        </a:rPr>
                        <a:t>Sr. Decisioning Architect</a:t>
                      </a:r>
                      <a:endParaRPr lang="en-US" sz="800" dirty="0">
                        <a:solidFill>
                          <a:schemeClr val="tx1"/>
                        </a:solidFill>
                        <a:effectLst/>
                        <a:latin typeface="+mn-lt"/>
                        <a:ea typeface="Calibri"/>
                        <a:cs typeface="Times New Roman"/>
                      </a:endParaRPr>
                    </a:p>
                  </a:txBody>
                  <a:tcPr marL="19639" marR="19639" marT="19639" marB="19639" anchor="ctr"/>
                </a:tc>
                <a:tc>
                  <a:txBody>
                    <a:bodyPr/>
                    <a:lstStyle/>
                    <a:p>
                      <a:pPr marL="0" marR="0" algn="ctr">
                        <a:lnSpc>
                          <a:spcPct val="115000"/>
                        </a:lnSpc>
                        <a:spcBef>
                          <a:spcPts val="0"/>
                        </a:spcBef>
                        <a:spcAft>
                          <a:spcPts val="1000"/>
                        </a:spcAft>
                      </a:pPr>
                      <a:r>
                        <a:rPr lang="en-US" sz="800" dirty="0">
                          <a:solidFill>
                            <a:schemeClr val="tx1"/>
                          </a:solidFill>
                          <a:effectLst/>
                          <a:latin typeface="+mn-lt"/>
                          <a:ea typeface="Calibri"/>
                          <a:cs typeface="Times New Roman"/>
                        </a:rPr>
                        <a:t>1 / Onsite</a:t>
                      </a:r>
                    </a:p>
                  </a:txBody>
                  <a:tcPr marL="9819" marR="9819" marT="9819" marB="9819" anchor="ctr"/>
                </a:tc>
                <a:tc>
                  <a:txBody>
                    <a:bodyPr/>
                    <a:lstStyle/>
                    <a:p>
                      <a:pPr marL="0" marR="0" algn="l">
                        <a:lnSpc>
                          <a:spcPct val="115000"/>
                        </a:lnSpc>
                        <a:spcBef>
                          <a:spcPts val="0"/>
                        </a:spcBef>
                        <a:spcAft>
                          <a:spcPts val="1000"/>
                        </a:spcAft>
                      </a:pPr>
                      <a:r>
                        <a:rPr lang="en-US" sz="800" dirty="0">
                          <a:solidFill>
                            <a:schemeClr val="tx1"/>
                          </a:solidFill>
                          <a:effectLst/>
                          <a:latin typeface="+mn-lt"/>
                          <a:ea typeface="Calibri"/>
                          <a:cs typeface="Times New Roman"/>
                        </a:rPr>
                        <a:t>Builds and maintains</a:t>
                      </a:r>
                      <a:r>
                        <a:rPr lang="en-US" sz="800" baseline="0" dirty="0">
                          <a:solidFill>
                            <a:schemeClr val="tx1"/>
                          </a:solidFill>
                          <a:effectLst/>
                          <a:latin typeface="+mn-lt"/>
                          <a:ea typeface="Calibri"/>
                          <a:cs typeface="Times New Roman"/>
                        </a:rPr>
                        <a:t> business logic and strategies / adaptive models.  Tests changes to business logic.  Runs simulation process and reviews output with analytics team.</a:t>
                      </a:r>
                      <a:endParaRPr lang="en-US" sz="800" dirty="0">
                        <a:solidFill>
                          <a:schemeClr val="tx1"/>
                        </a:solidFill>
                        <a:effectLst/>
                        <a:latin typeface="+mn-lt"/>
                        <a:ea typeface="Calibri"/>
                        <a:cs typeface="Times New Roman"/>
                      </a:endParaRPr>
                    </a:p>
                  </a:txBody>
                  <a:tcPr marL="19639" marR="19639" marT="19639" marB="19639" anchor="ctr"/>
                </a:tc>
                <a:extLst>
                  <a:ext uri="{0D108BD9-81ED-4DB2-BD59-A6C34878D82A}">
                    <a16:rowId xmlns:a16="http://schemas.microsoft.com/office/drawing/2014/main" xmlns="" val="10005"/>
                  </a:ext>
                </a:extLst>
              </a:tr>
              <a:tr h="312872">
                <a:tc>
                  <a:txBody>
                    <a:bodyPr/>
                    <a:lstStyle/>
                    <a:p>
                      <a:pPr marL="0" marR="0">
                        <a:lnSpc>
                          <a:spcPct val="115000"/>
                        </a:lnSpc>
                        <a:spcBef>
                          <a:spcPts val="0"/>
                        </a:spcBef>
                        <a:spcAft>
                          <a:spcPts val="1000"/>
                        </a:spcAft>
                      </a:pPr>
                      <a:r>
                        <a:rPr lang="en-US" sz="800" dirty="0">
                          <a:solidFill>
                            <a:schemeClr val="tx1"/>
                          </a:solidFill>
                          <a:effectLst/>
                          <a:latin typeface="+mn-lt"/>
                          <a:ea typeface="Calibri"/>
                          <a:cs typeface="Times New Roman"/>
                        </a:rPr>
                        <a:t>Deployment</a:t>
                      </a:r>
                      <a:r>
                        <a:rPr lang="en-US" sz="800" baseline="0" dirty="0">
                          <a:solidFill>
                            <a:schemeClr val="tx1"/>
                          </a:solidFill>
                          <a:effectLst/>
                          <a:latin typeface="+mn-lt"/>
                          <a:ea typeface="Calibri"/>
                          <a:cs typeface="Times New Roman"/>
                        </a:rPr>
                        <a:t> Architect</a:t>
                      </a:r>
                      <a:endParaRPr lang="en-US" sz="800" dirty="0">
                        <a:solidFill>
                          <a:schemeClr val="tx1"/>
                        </a:solidFill>
                        <a:effectLst/>
                        <a:latin typeface="+mn-lt"/>
                        <a:ea typeface="Calibri"/>
                        <a:cs typeface="Times New Roman"/>
                      </a:endParaRPr>
                    </a:p>
                  </a:txBody>
                  <a:tcPr marL="19639" marR="19639" marT="19639" marB="19639" anchor="ctr"/>
                </a:tc>
                <a:tc>
                  <a:txBody>
                    <a:bodyPr/>
                    <a:lstStyle/>
                    <a:p>
                      <a:pPr marL="0" marR="0" algn="ctr">
                        <a:lnSpc>
                          <a:spcPct val="115000"/>
                        </a:lnSpc>
                        <a:spcBef>
                          <a:spcPts val="0"/>
                        </a:spcBef>
                        <a:spcAft>
                          <a:spcPts val="1000"/>
                        </a:spcAft>
                      </a:pPr>
                      <a:r>
                        <a:rPr lang="en-US" sz="800" dirty="0">
                          <a:solidFill>
                            <a:schemeClr val="tx1"/>
                          </a:solidFill>
                          <a:effectLst/>
                          <a:latin typeface="+mn-lt"/>
                          <a:ea typeface="Calibri"/>
                          <a:cs typeface="Times New Roman"/>
                        </a:rPr>
                        <a:t>1 / Onsite as needed</a:t>
                      </a:r>
                    </a:p>
                  </a:txBody>
                  <a:tcPr marL="9819" marR="9819" marT="9819" marB="9819" anchor="ctr"/>
                </a:tc>
                <a:tc>
                  <a:txBody>
                    <a:bodyPr/>
                    <a:lstStyle/>
                    <a:p>
                      <a:pPr marL="0" marR="0" indent="0" algn="l" defTabSz="932424" rtl="0" eaLnBrk="1" fontAlgn="auto" latinLnBrk="0" hangingPunct="1">
                        <a:lnSpc>
                          <a:spcPct val="115000"/>
                        </a:lnSpc>
                        <a:spcBef>
                          <a:spcPts val="0"/>
                        </a:spcBef>
                        <a:spcAft>
                          <a:spcPts val="1000"/>
                        </a:spcAft>
                        <a:buClrTx/>
                        <a:buSzTx/>
                        <a:buFontTx/>
                        <a:buNone/>
                        <a:tabLst/>
                        <a:defRPr/>
                      </a:pPr>
                      <a:r>
                        <a:rPr lang="en-US" sz="800" dirty="0">
                          <a:solidFill>
                            <a:schemeClr val="tx1"/>
                          </a:solidFill>
                          <a:effectLst/>
                          <a:latin typeface="+mn-lt"/>
                          <a:ea typeface="Calibri"/>
                          <a:cs typeface="Times New Roman"/>
                        </a:rPr>
                        <a:t>Installation</a:t>
                      </a:r>
                      <a:r>
                        <a:rPr lang="en-US" sz="800" baseline="0" dirty="0">
                          <a:solidFill>
                            <a:schemeClr val="tx1"/>
                          </a:solidFill>
                          <a:effectLst/>
                          <a:latin typeface="+mn-lt"/>
                          <a:ea typeface="Calibri"/>
                          <a:cs typeface="Times New Roman"/>
                        </a:rPr>
                        <a:t> of Pega software for Development and other environments ensuring adherence to best practices and client knowledge transfer, client will shadow and own installation of follow-up environments with Pega support.</a:t>
                      </a:r>
                      <a:endParaRPr lang="en-US" sz="800" dirty="0">
                        <a:solidFill>
                          <a:schemeClr val="tx1"/>
                        </a:solidFill>
                        <a:effectLst/>
                        <a:latin typeface="+mn-lt"/>
                        <a:ea typeface="Calibri"/>
                        <a:cs typeface="Times New Roman"/>
                      </a:endParaRPr>
                    </a:p>
                  </a:txBody>
                  <a:tcPr marL="19639" marR="19639" marT="19639" marB="19639" anchor="ctr"/>
                </a:tc>
                <a:extLst>
                  <a:ext uri="{0D108BD9-81ED-4DB2-BD59-A6C34878D82A}">
                    <a16:rowId xmlns:a16="http://schemas.microsoft.com/office/drawing/2014/main" xmlns="" val="10006"/>
                  </a:ext>
                </a:extLst>
              </a:tr>
              <a:tr h="312872">
                <a:tc>
                  <a:txBody>
                    <a:bodyPr/>
                    <a:lstStyle/>
                    <a:p>
                      <a:pPr marL="0" marR="0">
                        <a:lnSpc>
                          <a:spcPct val="115000"/>
                        </a:lnSpc>
                        <a:spcBef>
                          <a:spcPts val="0"/>
                        </a:spcBef>
                        <a:spcAft>
                          <a:spcPts val="1000"/>
                        </a:spcAft>
                      </a:pPr>
                      <a:r>
                        <a:rPr lang="en-US" sz="800" dirty="0">
                          <a:solidFill>
                            <a:schemeClr val="tx1"/>
                          </a:solidFill>
                          <a:effectLst/>
                          <a:latin typeface="+mn-lt"/>
                          <a:ea typeface="Calibri"/>
                          <a:cs typeface="Times New Roman"/>
                        </a:rPr>
                        <a:t>Senior Business Architect</a:t>
                      </a:r>
                    </a:p>
                  </a:txBody>
                  <a:tcPr marL="19639" marR="19639" marT="19639" marB="19639" anchor="ctr"/>
                </a:tc>
                <a:tc>
                  <a:txBody>
                    <a:bodyPr/>
                    <a:lstStyle/>
                    <a:p>
                      <a:pPr marL="0" marR="0" algn="ctr">
                        <a:lnSpc>
                          <a:spcPct val="115000"/>
                        </a:lnSpc>
                        <a:spcBef>
                          <a:spcPts val="0"/>
                        </a:spcBef>
                        <a:spcAft>
                          <a:spcPts val="1000"/>
                        </a:spcAft>
                      </a:pPr>
                      <a:r>
                        <a:rPr lang="en-US" sz="800" dirty="0">
                          <a:solidFill>
                            <a:schemeClr val="tx1"/>
                          </a:solidFill>
                          <a:effectLst/>
                          <a:latin typeface="+mn-lt"/>
                          <a:ea typeface="Calibri"/>
                          <a:cs typeface="Times New Roman"/>
                        </a:rPr>
                        <a:t>1 /</a:t>
                      </a:r>
                      <a:r>
                        <a:rPr lang="en-US" sz="800" baseline="0" dirty="0">
                          <a:solidFill>
                            <a:schemeClr val="tx1"/>
                          </a:solidFill>
                          <a:effectLst/>
                          <a:latin typeface="+mn-lt"/>
                          <a:ea typeface="Calibri"/>
                          <a:cs typeface="Times New Roman"/>
                        </a:rPr>
                        <a:t> Onsite</a:t>
                      </a:r>
                      <a:endParaRPr lang="en-US" sz="800" dirty="0">
                        <a:solidFill>
                          <a:schemeClr val="tx1"/>
                        </a:solidFill>
                        <a:effectLst/>
                        <a:latin typeface="+mn-lt"/>
                        <a:ea typeface="Calibri"/>
                        <a:cs typeface="Times New Roman"/>
                      </a:endParaRPr>
                    </a:p>
                  </a:txBody>
                  <a:tcPr marL="9819" marR="9819" marT="9819" marB="9819" anchor="ctr"/>
                </a:tc>
                <a:tc>
                  <a:txBody>
                    <a:bodyPr/>
                    <a:lstStyle/>
                    <a:p>
                      <a:pPr marL="0" marR="0" indent="0" algn="l" defTabSz="932424" rtl="0" eaLnBrk="1" fontAlgn="auto" latinLnBrk="0" hangingPunct="1">
                        <a:lnSpc>
                          <a:spcPct val="115000"/>
                        </a:lnSpc>
                        <a:spcBef>
                          <a:spcPts val="0"/>
                        </a:spcBef>
                        <a:spcAft>
                          <a:spcPts val="1000"/>
                        </a:spcAft>
                        <a:buClrTx/>
                        <a:buSzTx/>
                        <a:buFontTx/>
                        <a:buNone/>
                        <a:tabLst/>
                        <a:defRPr/>
                      </a:pPr>
                      <a:r>
                        <a:rPr lang="en-US" sz="800" dirty="0">
                          <a:solidFill>
                            <a:schemeClr val="tx1"/>
                          </a:solidFill>
                          <a:effectLst/>
                          <a:latin typeface="+mn-lt"/>
                          <a:ea typeface="Calibri"/>
                          <a:cs typeface="Times New Roman"/>
                        </a:rPr>
                        <a:t>Assist</a:t>
                      </a:r>
                      <a:r>
                        <a:rPr lang="en-US" sz="800" baseline="0" dirty="0">
                          <a:solidFill>
                            <a:schemeClr val="tx1"/>
                          </a:solidFill>
                          <a:effectLst/>
                          <a:latin typeface="+mn-lt"/>
                          <a:ea typeface="Calibri"/>
                          <a:cs typeface="Times New Roman"/>
                        </a:rPr>
                        <a:t> in facilitation of requirement elaboration and development, align requirements to design and development artifacts.</a:t>
                      </a:r>
                      <a:endParaRPr lang="en-US" sz="800" dirty="0">
                        <a:solidFill>
                          <a:schemeClr val="tx1"/>
                        </a:solidFill>
                        <a:effectLst/>
                        <a:latin typeface="+mn-lt"/>
                        <a:ea typeface="Calibri"/>
                        <a:cs typeface="Times New Roman"/>
                      </a:endParaRPr>
                    </a:p>
                  </a:txBody>
                  <a:tcPr marL="19639" marR="19639" marT="19639" marB="19639" anchor="ctr"/>
                </a:tc>
                <a:extLst>
                  <a:ext uri="{0D108BD9-81ED-4DB2-BD59-A6C34878D82A}">
                    <a16:rowId xmlns:a16="http://schemas.microsoft.com/office/drawing/2014/main" xmlns="" val="10007"/>
                  </a:ext>
                </a:extLst>
              </a:tr>
              <a:tr h="293105">
                <a:tc>
                  <a:txBody>
                    <a:bodyPr/>
                    <a:lstStyle/>
                    <a:p>
                      <a:pPr marL="0" marR="0">
                        <a:lnSpc>
                          <a:spcPct val="115000"/>
                        </a:lnSpc>
                        <a:spcBef>
                          <a:spcPts val="0"/>
                        </a:spcBef>
                        <a:spcAft>
                          <a:spcPts val="1000"/>
                        </a:spcAft>
                      </a:pPr>
                      <a:r>
                        <a:rPr lang="en-US" sz="800" dirty="0">
                          <a:solidFill>
                            <a:schemeClr val="tx1"/>
                          </a:solidFill>
                          <a:effectLst/>
                          <a:latin typeface="+mn-lt"/>
                        </a:rPr>
                        <a:t>Practice Leader</a:t>
                      </a:r>
                      <a:endParaRPr lang="en-US" sz="800" dirty="0">
                        <a:solidFill>
                          <a:schemeClr val="tx1"/>
                        </a:solidFill>
                        <a:effectLst/>
                        <a:latin typeface="+mn-lt"/>
                        <a:ea typeface="Calibri"/>
                        <a:cs typeface="Times New Roman"/>
                      </a:endParaRPr>
                    </a:p>
                  </a:txBody>
                  <a:tcPr marL="19639" marR="19639" marT="19639" marB="19639" anchor="ctr"/>
                </a:tc>
                <a:tc>
                  <a:txBody>
                    <a:bodyPr/>
                    <a:lstStyle/>
                    <a:p>
                      <a:pPr marL="0" marR="0" algn="ctr">
                        <a:lnSpc>
                          <a:spcPct val="115000"/>
                        </a:lnSpc>
                        <a:spcBef>
                          <a:spcPts val="0"/>
                        </a:spcBef>
                        <a:spcAft>
                          <a:spcPts val="1000"/>
                        </a:spcAft>
                      </a:pPr>
                      <a:r>
                        <a:rPr lang="en-US" sz="800" dirty="0">
                          <a:solidFill>
                            <a:schemeClr val="tx1"/>
                          </a:solidFill>
                          <a:effectLst/>
                          <a:latin typeface="+mn-lt"/>
                          <a:ea typeface="Calibri"/>
                          <a:cs typeface="Times New Roman"/>
                        </a:rPr>
                        <a:t>.1 / R</a:t>
                      </a:r>
                      <a:r>
                        <a:rPr lang="en-US" sz="800" baseline="0" dirty="0">
                          <a:solidFill>
                            <a:schemeClr val="tx1"/>
                          </a:solidFill>
                          <a:effectLst/>
                          <a:latin typeface="+mn-lt"/>
                          <a:ea typeface="Calibri"/>
                          <a:cs typeface="Times New Roman"/>
                        </a:rPr>
                        <a:t>emote and Onsite</a:t>
                      </a:r>
                      <a:endParaRPr lang="en-US" sz="800" dirty="0">
                        <a:solidFill>
                          <a:schemeClr val="tx1"/>
                        </a:solidFill>
                        <a:effectLst/>
                        <a:latin typeface="+mn-lt"/>
                        <a:ea typeface="Calibri"/>
                        <a:cs typeface="Times New Roman"/>
                      </a:endParaRPr>
                    </a:p>
                  </a:txBody>
                  <a:tcPr marL="9819" marR="9819" marT="9819" marB="9819" anchor="ctr"/>
                </a:tc>
                <a:tc>
                  <a:txBody>
                    <a:bodyPr/>
                    <a:lstStyle/>
                    <a:p>
                      <a:pPr marL="0" marR="0" algn="l">
                        <a:lnSpc>
                          <a:spcPct val="115000"/>
                        </a:lnSpc>
                        <a:spcBef>
                          <a:spcPts val="0"/>
                        </a:spcBef>
                        <a:spcAft>
                          <a:spcPts val="1000"/>
                        </a:spcAft>
                      </a:pPr>
                      <a:r>
                        <a:rPr lang="en-US" sz="800" dirty="0">
                          <a:solidFill>
                            <a:schemeClr val="tx1"/>
                          </a:solidFill>
                          <a:effectLst/>
                          <a:latin typeface="+mn-lt"/>
                        </a:rPr>
                        <a:t>Governance, Executive Support, Escalation</a:t>
                      </a:r>
                      <a:endParaRPr lang="en-US" sz="800" dirty="0">
                        <a:solidFill>
                          <a:schemeClr val="tx1"/>
                        </a:solidFill>
                        <a:effectLst/>
                        <a:latin typeface="+mn-lt"/>
                        <a:ea typeface="Calibri"/>
                        <a:cs typeface="Times New Roman"/>
                      </a:endParaRPr>
                    </a:p>
                  </a:txBody>
                  <a:tcPr marL="19639" marR="19639" marT="19639" marB="19639" anchor="ctr"/>
                </a:tc>
                <a:extLst>
                  <a:ext uri="{0D108BD9-81ED-4DB2-BD59-A6C34878D82A}">
                    <a16:rowId xmlns:a16="http://schemas.microsoft.com/office/drawing/2014/main" xmlns="" val="10008"/>
                  </a:ext>
                </a:extLst>
              </a:tr>
              <a:tr h="293105">
                <a:tc>
                  <a:txBody>
                    <a:bodyPr/>
                    <a:lstStyle/>
                    <a:p>
                      <a:pPr marL="0" marR="0">
                        <a:lnSpc>
                          <a:spcPct val="115000"/>
                        </a:lnSpc>
                        <a:spcBef>
                          <a:spcPts val="0"/>
                        </a:spcBef>
                        <a:spcAft>
                          <a:spcPts val="1000"/>
                        </a:spcAft>
                      </a:pPr>
                      <a:r>
                        <a:rPr lang="en-US" sz="800" dirty="0">
                          <a:solidFill>
                            <a:schemeClr val="tx1"/>
                          </a:solidFill>
                          <a:effectLst/>
                          <a:latin typeface="+mn-lt"/>
                          <a:ea typeface="Calibri"/>
                          <a:cs typeface="Times New Roman"/>
                        </a:rPr>
                        <a:t>Solution Design Review</a:t>
                      </a:r>
                    </a:p>
                  </a:txBody>
                  <a:tcPr marL="19639" marR="19639" marT="19639" marB="19639" anchor="ctr"/>
                </a:tc>
                <a:tc>
                  <a:txBody>
                    <a:bodyPr/>
                    <a:lstStyle/>
                    <a:p>
                      <a:pPr marL="0" marR="0" algn="ctr">
                        <a:lnSpc>
                          <a:spcPct val="115000"/>
                        </a:lnSpc>
                        <a:spcBef>
                          <a:spcPts val="0"/>
                        </a:spcBef>
                        <a:spcAft>
                          <a:spcPts val="1000"/>
                        </a:spcAft>
                      </a:pPr>
                      <a:r>
                        <a:rPr lang="en-US" sz="800" dirty="0">
                          <a:solidFill>
                            <a:schemeClr val="tx1"/>
                          </a:solidFill>
                          <a:effectLst/>
                          <a:latin typeface="+mn-lt"/>
                          <a:ea typeface="Calibri"/>
                          <a:cs typeface="Times New Roman"/>
                        </a:rPr>
                        <a:t>R</a:t>
                      </a:r>
                      <a:r>
                        <a:rPr lang="en-US" sz="800" baseline="0" dirty="0">
                          <a:solidFill>
                            <a:schemeClr val="tx1"/>
                          </a:solidFill>
                          <a:effectLst/>
                          <a:latin typeface="+mn-lt"/>
                          <a:ea typeface="Calibri"/>
                          <a:cs typeface="Times New Roman"/>
                        </a:rPr>
                        <a:t>emote and Onsite</a:t>
                      </a:r>
                      <a:endParaRPr lang="en-US" sz="800" dirty="0">
                        <a:solidFill>
                          <a:schemeClr val="tx1"/>
                        </a:solidFill>
                        <a:effectLst/>
                        <a:latin typeface="+mn-lt"/>
                        <a:ea typeface="Calibri"/>
                        <a:cs typeface="Times New Roman"/>
                      </a:endParaRPr>
                    </a:p>
                  </a:txBody>
                  <a:tcPr marL="9819" marR="9819" marT="9819" marB="9819" anchor="ctr"/>
                </a:tc>
                <a:tc>
                  <a:txBody>
                    <a:bodyPr/>
                    <a:lstStyle/>
                    <a:p>
                      <a:pPr marL="0" marR="0" indent="0" algn="l" defTabSz="932424" rtl="0" eaLnBrk="1" fontAlgn="auto" latinLnBrk="0" hangingPunct="1">
                        <a:lnSpc>
                          <a:spcPct val="115000"/>
                        </a:lnSpc>
                        <a:spcBef>
                          <a:spcPts val="0"/>
                        </a:spcBef>
                        <a:spcAft>
                          <a:spcPts val="1000"/>
                        </a:spcAft>
                        <a:buClrTx/>
                        <a:buSzTx/>
                        <a:buFontTx/>
                        <a:buNone/>
                        <a:tabLst/>
                        <a:defRPr/>
                      </a:pPr>
                      <a:r>
                        <a:rPr lang="en-US" sz="800" dirty="0">
                          <a:solidFill>
                            <a:schemeClr val="tx1"/>
                          </a:solidFill>
                          <a:effectLst/>
                          <a:latin typeface="+mn-lt"/>
                          <a:ea typeface="Calibri"/>
                          <a:cs typeface="Times New Roman"/>
                        </a:rPr>
                        <a:t>Assessment and recommendations of overall solution design prior to development</a:t>
                      </a:r>
                      <a:r>
                        <a:rPr lang="en-US" sz="800" baseline="0" dirty="0">
                          <a:solidFill>
                            <a:schemeClr val="tx1"/>
                          </a:solidFill>
                          <a:effectLst/>
                          <a:latin typeface="+mn-lt"/>
                          <a:ea typeface="Calibri"/>
                          <a:cs typeface="Times New Roman"/>
                        </a:rPr>
                        <a:t> and detail reviews during development.</a:t>
                      </a:r>
                      <a:endParaRPr lang="en-US" sz="800" dirty="0">
                        <a:solidFill>
                          <a:schemeClr val="tx1"/>
                        </a:solidFill>
                        <a:effectLst/>
                        <a:latin typeface="+mn-lt"/>
                        <a:ea typeface="Calibri"/>
                        <a:cs typeface="Times New Roman"/>
                      </a:endParaRPr>
                    </a:p>
                  </a:txBody>
                  <a:tcPr marL="19639" marR="19639" marT="19639" marB="19639" anchor="ctr"/>
                </a:tc>
                <a:extLst>
                  <a:ext uri="{0D108BD9-81ED-4DB2-BD59-A6C34878D82A}">
                    <a16:rowId xmlns:a16="http://schemas.microsoft.com/office/drawing/2014/main" xmlns="" val="10009"/>
                  </a:ext>
                </a:extLst>
              </a:tr>
              <a:tr h="293105">
                <a:tc>
                  <a:txBody>
                    <a:bodyPr/>
                    <a:lstStyle/>
                    <a:p>
                      <a:pPr marL="0" marR="0">
                        <a:lnSpc>
                          <a:spcPct val="115000"/>
                        </a:lnSpc>
                        <a:spcBef>
                          <a:spcPts val="0"/>
                        </a:spcBef>
                        <a:spcAft>
                          <a:spcPts val="1000"/>
                        </a:spcAft>
                      </a:pPr>
                      <a:r>
                        <a:rPr lang="en-US" sz="800" dirty="0">
                          <a:solidFill>
                            <a:schemeClr val="tx1"/>
                          </a:solidFill>
                          <a:effectLst/>
                          <a:latin typeface="+mn-lt"/>
                          <a:ea typeface="Calibri"/>
                          <a:cs typeface="Times New Roman"/>
                        </a:rPr>
                        <a:t>UX Review</a:t>
                      </a:r>
                    </a:p>
                  </a:txBody>
                  <a:tcPr marL="19639" marR="19639" marT="19639" marB="19639" anchor="ctr"/>
                </a:tc>
                <a:tc>
                  <a:txBody>
                    <a:bodyPr/>
                    <a:lstStyle/>
                    <a:p>
                      <a:pPr marL="0" marR="0" algn="ctr">
                        <a:lnSpc>
                          <a:spcPct val="115000"/>
                        </a:lnSpc>
                        <a:spcBef>
                          <a:spcPts val="0"/>
                        </a:spcBef>
                        <a:spcAft>
                          <a:spcPts val="1000"/>
                        </a:spcAft>
                      </a:pPr>
                      <a:r>
                        <a:rPr lang="en-US" sz="800" dirty="0">
                          <a:solidFill>
                            <a:schemeClr val="tx1"/>
                          </a:solidFill>
                          <a:effectLst/>
                          <a:latin typeface="+mn-lt"/>
                          <a:ea typeface="Calibri"/>
                          <a:cs typeface="Times New Roman"/>
                        </a:rPr>
                        <a:t>R</a:t>
                      </a:r>
                      <a:r>
                        <a:rPr lang="en-US" sz="800" baseline="0" dirty="0">
                          <a:solidFill>
                            <a:schemeClr val="tx1"/>
                          </a:solidFill>
                          <a:effectLst/>
                          <a:latin typeface="+mn-lt"/>
                          <a:ea typeface="Calibri"/>
                          <a:cs typeface="Times New Roman"/>
                        </a:rPr>
                        <a:t>emote and Onsite</a:t>
                      </a:r>
                      <a:endParaRPr lang="en-US" sz="800" dirty="0">
                        <a:solidFill>
                          <a:schemeClr val="tx1"/>
                        </a:solidFill>
                        <a:effectLst/>
                        <a:latin typeface="+mn-lt"/>
                        <a:ea typeface="Calibri"/>
                        <a:cs typeface="Times New Roman"/>
                      </a:endParaRPr>
                    </a:p>
                  </a:txBody>
                  <a:tcPr marL="9819" marR="9819" marT="9819" marB="9819" anchor="ctr"/>
                </a:tc>
                <a:tc>
                  <a:txBody>
                    <a:bodyPr/>
                    <a:lstStyle/>
                    <a:p>
                      <a:pPr marL="0" marR="0" indent="0" algn="l" defTabSz="932424" rtl="0" eaLnBrk="1" fontAlgn="auto" latinLnBrk="0" hangingPunct="1">
                        <a:lnSpc>
                          <a:spcPct val="115000"/>
                        </a:lnSpc>
                        <a:spcBef>
                          <a:spcPts val="0"/>
                        </a:spcBef>
                        <a:spcAft>
                          <a:spcPts val="1000"/>
                        </a:spcAft>
                        <a:buClrTx/>
                        <a:buSzTx/>
                        <a:buFontTx/>
                        <a:buNone/>
                        <a:tabLst/>
                        <a:defRPr/>
                      </a:pPr>
                      <a:r>
                        <a:rPr lang="en-US" sz="800" dirty="0">
                          <a:solidFill>
                            <a:schemeClr val="tx1"/>
                          </a:solidFill>
                          <a:effectLst/>
                          <a:latin typeface="+mn-lt"/>
                          <a:ea typeface="Calibri"/>
                          <a:cs typeface="Times New Roman"/>
                        </a:rPr>
                        <a:t>Assessment and recommendations of UI usability prior</a:t>
                      </a:r>
                      <a:r>
                        <a:rPr lang="en-US" sz="800" baseline="0" dirty="0">
                          <a:solidFill>
                            <a:schemeClr val="tx1"/>
                          </a:solidFill>
                          <a:effectLst/>
                          <a:latin typeface="+mn-lt"/>
                          <a:ea typeface="Calibri"/>
                          <a:cs typeface="Times New Roman"/>
                        </a:rPr>
                        <a:t> to design start; UI design review; guidance and review during development.</a:t>
                      </a:r>
                      <a:endParaRPr lang="en-US" sz="800" dirty="0">
                        <a:solidFill>
                          <a:schemeClr val="tx1"/>
                        </a:solidFill>
                        <a:effectLst/>
                        <a:latin typeface="+mn-lt"/>
                        <a:ea typeface="Calibri"/>
                        <a:cs typeface="Times New Roman"/>
                      </a:endParaRPr>
                    </a:p>
                  </a:txBody>
                  <a:tcPr marL="19639" marR="19639" marT="19639" marB="19639" anchor="ctr"/>
                </a:tc>
                <a:extLst>
                  <a:ext uri="{0D108BD9-81ED-4DB2-BD59-A6C34878D82A}">
                    <a16:rowId xmlns:a16="http://schemas.microsoft.com/office/drawing/2014/main" xmlns="" val="10010"/>
                  </a:ext>
                </a:extLst>
              </a:tr>
              <a:tr h="293105">
                <a:tc>
                  <a:txBody>
                    <a:bodyPr/>
                    <a:lstStyle/>
                    <a:p>
                      <a:pPr marL="0" marR="0">
                        <a:lnSpc>
                          <a:spcPct val="115000"/>
                        </a:lnSpc>
                        <a:spcBef>
                          <a:spcPts val="0"/>
                        </a:spcBef>
                        <a:spcAft>
                          <a:spcPts val="1000"/>
                        </a:spcAft>
                      </a:pPr>
                      <a:r>
                        <a:rPr lang="en-US" sz="800" dirty="0">
                          <a:solidFill>
                            <a:schemeClr val="tx1"/>
                          </a:solidFill>
                          <a:effectLst/>
                          <a:latin typeface="+mn-lt"/>
                          <a:ea typeface="Calibri"/>
                          <a:cs typeface="Times New Roman"/>
                        </a:rPr>
                        <a:t>Deployment</a:t>
                      </a:r>
                      <a:r>
                        <a:rPr lang="en-US" sz="800" baseline="0" dirty="0">
                          <a:solidFill>
                            <a:schemeClr val="tx1"/>
                          </a:solidFill>
                          <a:effectLst/>
                          <a:latin typeface="+mn-lt"/>
                          <a:ea typeface="Calibri"/>
                          <a:cs typeface="Times New Roman"/>
                        </a:rPr>
                        <a:t> Review</a:t>
                      </a:r>
                      <a:endParaRPr lang="en-US" sz="800" dirty="0">
                        <a:solidFill>
                          <a:schemeClr val="tx1"/>
                        </a:solidFill>
                        <a:effectLst/>
                        <a:latin typeface="+mn-lt"/>
                        <a:ea typeface="Calibri"/>
                        <a:cs typeface="Times New Roman"/>
                      </a:endParaRPr>
                    </a:p>
                  </a:txBody>
                  <a:tcPr marL="19639" marR="19639" marT="19639" marB="19639" anchor="ctr"/>
                </a:tc>
                <a:tc>
                  <a:txBody>
                    <a:bodyPr/>
                    <a:lstStyle/>
                    <a:p>
                      <a:pPr marL="0" marR="0" algn="ctr">
                        <a:lnSpc>
                          <a:spcPct val="115000"/>
                        </a:lnSpc>
                        <a:spcBef>
                          <a:spcPts val="0"/>
                        </a:spcBef>
                        <a:spcAft>
                          <a:spcPts val="1000"/>
                        </a:spcAft>
                      </a:pPr>
                      <a:r>
                        <a:rPr lang="en-US" sz="800" dirty="0">
                          <a:solidFill>
                            <a:schemeClr val="tx1"/>
                          </a:solidFill>
                          <a:effectLst/>
                          <a:latin typeface="+mn-lt"/>
                          <a:ea typeface="Calibri"/>
                          <a:cs typeface="Times New Roman"/>
                        </a:rPr>
                        <a:t>R</a:t>
                      </a:r>
                      <a:r>
                        <a:rPr lang="en-US" sz="800" baseline="0" dirty="0">
                          <a:solidFill>
                            <a:schemeClr val="tx1"/>
                          </a:solidFill>
                          <a:effectLst/>
                          <a:latin typeface="+mn-lt"/>
                          <a:ea typeface="Calibri"/>
                          <a:cs typeface="Times New Roman"/>
                        </a:rPr>
                        <a:t>emote and Onsite</a:t>
                      </a:r>
                      <a:endParaRPr lang="en-US" sz="800" dirty="0">
                        <a:solidFill>
                          <a:schemeClr val="tx1"/>
                        </a:solidFill>
                        <a:effectLst/>
                        <a:latin typeface="+mn-lt"/>
                        <a:ea typeface="Calibri"/>
                        <a:cs typeface="Times New Roman"/>
                      </a:endParaRPr>
                    </a:p>
                  </a:txBody>
                  <a:tcPr marL="9819" marR="9819" marT="9819" marB="9819" anchor="ctr"/>
                </a:tc>
                <a:tc>
                  <a:txBody>
                    <a:bodyPr/>
                    <a:lstStyle/>
                    <a:p>
                      <a:pPr marL="0" marR="0" indent="0" algn="l" defTabSz="932424" rtl="0" eaLnBrk="1" fontAlgn="auto" latinLnBrk="0" hangingPunct="1">
                        <a:lnSpc>
                          <a:spcPct val="115000"/>
                        </a:lnSpc>
                        <a:spcBef>
                          <a:spcPts val="0"/>
                        </a:spcBef>
                        <a:spcAft>
                          <a:spcPts val="1000"/>
                        </a:spcAft>
                        <a:buClrTx/>
                        <a:buSzTx/>
                        <a:buFontTx/>
                        <a:buNone/>
                        <a:tabLst/>
                        <a:defRPr/>
                      </a:pPr>
                      <a:r>
                        <a:rPr lang="en-US" sz="800" dirty="0">
                          <a:solidFill>
                            <a:schemeClr val="tx1"/>
                          </a:solidFill>
                          <a:effectLst/>
                          <a:latin typeface="+mn-lt"/>
                          <a:ea typeface="Calibri"/>
                          <a:cs typeface="Times New Roman"/>
                        </a:rPr>
                        <a:t>Assessment and</a:t>
                      </a:r>
                      <a:r>
                        <a:rPr lang="en-US" sz="800" baseline="0" dirty="0">
                          <a:solidFill>
                            <a:schemeClr val="tx1"/>
                          </a:solidFill>
                          <a:effectLst/>
                          <a:latin typeface="+mn-lt"/>
                          <a:ea typeface="Calibri"/>
                          <a:cs typeface="Times New Roman"/>
                        </a:rPr>
                        <a:t> recommendations for Pega rules and business logic deployment and overview of Revision Management capabilities.</a:t>
                      </a:r>
                      <a:endParaRPr lang="en-US" sz="800" dirty="0">
                        <a:solidFill>
                          <a:schemeClr val="tx1"/>
                        </a:solidFill>
                        <a:effectLst/>
                        <a:latin typeface="+mn-lt"/>
                        <a:ea typeface="Calibri"/>
                        <a:cs typeface="Times New Roman"/>
                      </a:endParaRPr>
                    </a:p>
                  </a:txBody>
                  <a:tcPr marL="19639" marR="19639" marT="19639" marB="19639" anchor="ctr"/>
                </a:tc>
                <a:extLst>
                  <a:ext uri="{0D108BD9-81ED-4DB2-BD59-A6C34878D82A}">
                    <a16:rowId xmlns:a16="http://schemas.microsoft.com/office/drawing/2014/main" xmlns="" val="10011"/>
                  </a:ext>
                </a:extLst>
              </a:tr>
              <a:tr h="293105">
                <a:tc>
                  <a:txBody>
                    <a:bodyPr/>
                    <a:lstStyle/>
                    <a:p>
                      <a:pPr marL="0" marR="0">
                        <a:lnSpc>
                          <a:spcPct val="115000"/>
                        </a:lnSpc>
                        <a:spcBef>
                          <a:spcPts val="0"/>
                        </a:spcBef>
                        <a:spcAft>
                          <a:spcPts val="1000"/>
                        </a:spcAft>
                      </a:pPr>
                      <a:r>
                        <a:rPr lang="en-US" sz="800" dirty="0">
                          <a:solidFill>
                            <a:schemeClr val="tx1"/>
                          </a:solidFill>
                          <a:effectLst/>
                          <a:latin typeface="+mn-lt"/>
                          <a:ea typeface="Calibri"/>
                          <a:cs typeface="Times New Roman"/>
                        </a:rPr>
                        <a:t>Performance</a:t>
                      </a:r>
                      <a:r>
                        <a:rPr lang="en-US" sz="800" baseline="0" dirty="0">
                          <a:solidFill>
                            <a:schemeClr val="tx1"/>
                          </a:solidFill>
                          <a:effectLst/>
                          <a:latin typeface="+mn-lt"/>
                          <a:ea typeface="Calibri"/>
                          <a:cs typeface="Times New Roman"/>
                        </a:rPr>
                        <a:t> Review</a:t>
                      </a:r>
                      <a:endParaRPr lang="en-US" sz="800" dirty="0">
                        <a:solidFill>
                          <a:schemeClr val="tx1"/>
                        </a:solidFill>
                        <a:effectLst/>
                        <a:latin typeface="+mn-lt"/>
                        <a:ea typeface="Calibri"/>
                        <a:cs typeface="Times New Roman"/>
                      </a:endParaRPr>
                    </a:p>
                  </a:txBody>
                  <a:tcPr marL="19639" marR="19639" marT="19639" marB="19639" anchor="ctr"/>
                </a:tc>
                <a:tc>
                  <a:txBody>
                    <a:bodyPr/>
                    <a:lstStyle/>
                    <a:p>
                      <a:pPr marL="0" marR="0" algn="ctr">
                        <a:lnSpc>
                          <a:spcPct val="115000"/>
                        </a:lnSpc>
                        <a:spcBef>
                          <a:spcPts val="0"/>
                        </a:spcBef>
                        <a:spcAft>
                          <a:spcPts val="1000"/>
                        </a:spcAft>
                      </a:pPr>
                      <a:r>
                        <a:rPr lang="en-US" sz="800" dirty="0">
                          <a:solidFill>
                            <a:schemeClr val="tx1"/>
                          </a:solidFill>
                          <a:effectLst/>
                          <a:latin typeface="+mn-lt"/>
                          <a:ea typeface="Calibri"/>
                          <a:cs typeface="Times New Roman"/>
                        </a:rPr>
                        <a:t>R</a:t>
                      </a:r>
                      <a:r>
                        <a:rPr lang="en-US" sz="800" baseline="0" dirty="0">
                          <a:solidFill>
                            <a:schemeClr val="tx1"/>
                          </a:solidFill>
                          <a:effectLst/>
                          <a:latin typeface="+mn-lt"/>
                          <a:ea typeface="Calibri"/>
                          <a:cs typeface="Times New Roman"/>
                        </a:rPr>
                        <a:t>emote and Onsite</a:t>
                      </a:r>
                      <a:endParaRPr lang="en-US" sz="800" dirty="0">
                        <a:solidFill>
                          <a:schemeClr val="tx1"/>
                        </a:solidFill>
                        <a:effectLst/>
                        <a:latin typeface="+mn-lt"/>
                        <a:ea typeface="Calibri"/>
                        <a:cs typeface="Times New Roman"/>
                      </a:endParaRPr>
                    </a:p>
                  </a:txBody>
                  <a:tcPr marL="9819" marR="9819" marT="9819" marB="9819" anchor="ctr"/>
                </a:tc>
                <a:tc>
                  <a:txBody>
                    <a:bodyPr/>
                    <a:lstStyle/>
                    <a:p>
                      <a:pPr marL="0" marR="0" algn="l">
                        <a:lnSpc>
                          <a:spcPct val="115000"/>
                        </a:lnSpc>
                        <a:spcBef>
                          <a:spcPts val="0"/>
                        </a:spcBef>
                        <a:spcAft>
                          <a:spcPts val="1000"/>
                        </a:spcAft>
                      </a:pPr>
                      <a:r>
                        <a:rPr lang="en-US" sz="800" dirty="0">
                          <a:solidFill>
                            <a:schemeClr val="tx1"/>
                          </a:solidFill>
                          <a:effectLst/>
                          <a:latin typeface="+mn-lt"/>
                          <a:ea typeface="Calibri"/>
                          <a:cs typeface="Times New Roman"/>
                        </a:rPr>
                        <a:t>Assessment  and recommendations of production performance for</a:t>
                      </a:r>
                      <a:r>
                        <a:rPr lang="en-US" sz="800" baseline="0" dirty="0">
                          <a:solidFill>
                            <a:schemeClr val="tx1"/>
                          </a:solidFill>
                          <a:effectLst/>
                          <a:latin typeface="+mn-lt"/>
                          <a:ea typeface="Calibri"/>
                          <a:cs typeface="Times New Roman"/>
                        </a:rPr>
                        <a:t> “go live” and future releases.</a:t>
                      </a:r>
                      <a:endParaRPr lang="en-US" sz="800" dirty="0">
                        <a:solidFill>
                          <a:schemeClr val="tx1"/>
                        </a:solidFill>
                        <a:effectLst/>
                        <a:latin typeface="+mn-lt"/>
                        <a:ea typeface="Calibri"/>
                        <a:cs typeface="Times New Roman"/>
                      </a:endParaRPr>
                    </a:p>
                  </a:txBody>
                  <a:tcPr marL="19639" marR="19639" marT="19639" marB="19639" anchor="ctr"/>
                </a:tc>
                <a:extLst>
                  <a:ext uri="{0D108BD9-81ED-4DB2-BD59-A6C34878D82A}">
                    <a16:rowId xmlns:a16="http://schemas.microsoft.com/office/drawing/2014/main" xmlns="" val="10012"/>
                  </a:ext>
                </a:extLst>
              </a:tr>
            </a:tbl>
          </a:graphicData>
        </a:graphic>
      </p:graphicFrame>
      <p:sp>
        <p:nvSpPr>
          <p:cNvPr id="2" name="Title 1"/>
          <p:cNvSpPr>
            <a:spLocks noGrp="1"/>
          </p:cNvSpPr>
          <p:nvPr>
            <p:ph type="title"/>
          </p:nvPr>
        </p:nvSpPr>
        <p:spPr>
          <a:xfrm>
            <a:off x="365125" y="182880"/>
            <a:ext cx="8413750" cy="437002"/>
          </a:xfrm>
        </p:spPr>
        <p:txBody>
          <a:bodyPr>
            <a:normAutofit/>
          </a:bodyPr>
          <a:lstStyle/>
          <a:p>
            <a:r>
              <a:rPr lang="en-US" dirty="0"/>
              <a:t>Roles &amp; Responsibilities</a:t>
            </a:r>
          </a:p>
        </p:txBody>
      </p:sp>
      <p:sp>
        <p:nvSpPr>
          <p:cNvPr id="3" name="Rectangle 2"/>
          <p:cNvSpPr>
            <a:spLocks noChangeArrowheads="1"/>
          </p:cNvSpPr>
          <p:nvPr/>
        </p:nvSpPr>
        <p:spPr bwMode="auto">
          <a:xfrm>
            <a:off x="1" y="-135466"/>
            <a:ext cx="135842" cy="2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7232" tIns="33616" rIns="67232" bIns="33616" numCol="1" anchor="ctr" anchorCtr="0" compatLnSpc="1">
            <a:prstTxWarp prst="textNoShape">
              <a:avLst/>
            </a:prstTxWarp>
            <a:spAutoFit/>
          </a:bodyPr>
          <a:lstStyle/>
          <a:p>
            <a:endParaRPr lang="en-US" sz="1324" dirty="0"/>
          </a:p>
        </p:txBody>
      </p:sp>
      <p:sp>
        <p:nvSpPr>
          <p:cNvPr id="4" name="Rectangle 3"/>
          <p:cNvSpPr/>
          <p:nvPr/>
        </p:nvSpPr>
        <p:spPr>
          <a:xfrm>
            <a:off x="304800" y="619882"/>
            <a:ext cx="8474075" cy="400110"/>
          </a:xfrm>
          <a:prstGeom prst="rect">
            <a:avLst/>
          </a:prstGeom>
        </p:spPr>
        <p:txBody>
          <a:bodyPr wrap="square">
            <a:spAutoFit/>
          </a:bodyPr>
          <a:lstStyle/>
          <a:p>
            <a:r>
              <a:rPr lang="en-US" sz="1000" dirty="0">
                <a:solidFill>
                  <a:schemeClr val="tx2"/>
                </a:solidFill>
              </a:rPr>
              <a:t>The following represents Pega resource roles and responsibilities for a Pega-led project where Pega provides the key project resources for completing the first release of the project.</a:t>
            </a:r>
          </a:p>
        </p:txBody>
      </p:sp>
    </p:spTree>
    <p:extLst>
      <p:ext uri="{BB962C8B-B14F-4D97-AF65-F5344CB8AC3E}">
        <p14:creationId xmlns:p14="http://schemas.microsoft.com/office/powerpoint/2010/main" val="205350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82880"/>
            <a:ext cx="8413750" cy="339208"/>
          </a:xfrm>
        </p:spPr>
        <p:txBody>
          <a:bodyPr>
            <a:normAutofit/>
          </a:bodyPr>
          <a:lstStyle/>
          <a:p>
            <a:r>
              <a:rPr lang="en-US" sz="2400" dirty="0"/>
              <a:t>Co-production</a:t>
            </a:r>
          </a:p>
        </p:txBody>
      </p:sp>
      <p:sp>
        <p:nvSpPr>
          <p:cNvPr id="7" name="Text Placeholder 6"/>
          <p:cNvSpPr>
            <a:spLocks noGrp="1"/>
          </p:cNvSpPr>
          <p:nvPr>
            <p:ph type="body" sz="quarter" idx="13"/>
          </p:nvPr>
        </p:nvSpPr>
        <p:spPr>
          <a:xfrm>
            <a:off x="365125" y="522088"/>
            <a:ext cx="8279592" cy="241697"/>
          </a:xfrm>
        </p:spPr>
        <p:txBody>
          <a:bodyPr/>
          <a:lstStyle/>
          <a:p>
            <a:r>
              <a:rPr lang="en-US" sz="1600" dirty="0">
                <a:solidFill>
                  <a:schemeClr val="tx2"/>
                </a:solidFill>
              </a:rPr>
              <a:t>Empower business to build for change</a:t>
            </a:r>
          </a:p>
        </p:txBody>
      </p:sp>
      <p:grpSp>
        <p:nvGrpSpPr>
          <p:cNvPr id="36" name="Group 35"/>
          <p:cNvGrpSpPr/>
          <p:nvPr/>
        </p:nvGrpSpPr>
        <p:grpSpPr>
          <a:xfrm>
            <a:off x="826689" y="1062749"/>
            <a:ext cx="7654290" cy="1116101"/>
            <a:chOff x="826689" y="1062749"/>
            <a:chExt cx="7654290" cy="1116101"/>
          </a:xfrm>
        </p:grpSpPr>
        <p:sp>
          <p:nvSpPr>
            <p:cNvPr id="10" name="Freeform 9"/>
            <p:cNvSpPr/>
            <p:nvPr/>
          </p:nvSpPr>
          <p:spPr>
            <a:xfrm>
              <a:off x="1222688" y="1062749"/>
              <a:ext cx="7258291" cy="1116101"/>
            </a:xfrm>
            <a:custGeom>
              <a:avLst/>
              <a:gdLst>
                <a:gd name="connsiteX0" fmla="*/ 0 w 7394035"/>
                <a:gd name="connsiteY0" fmla="*/ 0 h 1296773"/>
                <a:gd name="connsiteX1" fmla="*/ 6745649 w 7394035"/>
                <a:gd name="connsiteY1" fmla="*/ 0 h 1296773"/>
                <a:gd name="connsiteX2" fmla="*/ 7394035 w 7394035"/>
                <a:gd name="connsiteY2" fmla="*/ 648387 h 1296773"/>
                <a:gd name="connsiteX3" fmla="*/ 6745649 w 7394035"/>
                <a:gd name="connsiteY3" fmla="*/ 1296773 h 1296773"/>
                <a:gd name="connsiteX4" fmla="*/ 0 w 7394035"/>
                <a:gd name="connsiteY4" fmla="*/ 1296773 h 1296773"/>
                <a:gd name="connsiteX5" fmla="*/ 0 w 7394035"/>
                <a:gd name="connsiteY5" fmla="*/ 0 h 129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4035" h="1296773">
                  <a:moveTo>
                    <a:pt x="7394035" y="1296772"/>
                  </a:moveTo>
                  <a:lnTo>
                    <a:pt x="648386" y="1296772"/>
                  </a:lnTo>
                  <a:lnTo>
                    <a:pt x="0" y="648386"/>
                  </a:lnTo>
                  <a:lnTo>
                    <a:pt x="648386" y="1"/>
                  </a:lnTo>
                  <a:lnTo>
                    <a:pt x="7394035" y="1"/>
                  </a:lnTo>
                  <a:lnTo>
                    <a:pt x="7394035" y="1296772"/>
                  </a:lnTo>
                  <a:close/>
                </a:path>
              </a:pathLst>
            </a:custGeom>
            <a:no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72026" tIns="48578" rIns="90678" bIns="48578" numCol="1" spcCol="1270" anchor="t" anchorCtr="0">
              <a:noAutofit/>
            </a:bodyPr>
            <a:lstStyle/>
            <a:p>
              <a:pPr defTabSz="566724">
                <a:lnSpc>
                  <a:spcPct val="90000"/>
                </a:lnSpc>
                <a:spcBef>
                  <a:spcPct val="0"/>
                </a:spcBef>
                <a:spcAft>
                  <a:spcPct val="35000"/>
                </a:spcAft>
              </a:pPr>
              <a:r>
                <a:rPr lang="en-US" b="1" dirty="0">
                  <a:solidFill>
                    <a:schemeClr val="accent3"/>
                  </a:solidFill>
                </a:rPr>
                <a:t>Increase Business &amp; IT Collaboration Through DCO</a:t>
              </a:r>
            </a:p>
            <a:p>
              <a:pPr marL="85723" lvl="1" indent="-85723" defTabSz="433377">
                <a:lnSpc>
                  <a:spcPct val="90000"/>
                </a:lnSpc>
                <a:spcBef>
                  <a:spcPct val="0"/>
                </a:spcBef>
                <a:spcAft>
                  <a:spcPct val="15000"/>
                </a:spcAft>
                <a:buChar char="••"/>
              </a:pPr>
              <a:r>
                <a:rPr lang="en-US" sz="1200" dirty="0">
                  <a:solidFill>
                    <a:schemeClr val="tx1"/>
                  </a:solidFill>
                </a:rPr>
                <a:t>Easily capture application intent, requirements, and specifications.</a:t>
              </a:r>
            </a:p>
            <a:p>
              <a:pPr marL="85723" lvl="1" indent="-85723" defTabSz="433377">
                <a:lnSpc>
                  <a:spcPct val="90000"/>
                </a:lnSpc>
                <a:spcBef>
                  <a:spcPct val="0"/>
                </a:spcBef>
                <a:spcAft>
                  <a:spcPct val="15000"/>
                </a:spcAft>
                <a:buChar char="••"/>
              </a:pPr>
              <a:r>
                <a:rPr lang="en-US" sz="1200" dirty="0">
                  <a:solidFill>
                    <a:schemeClr val="tx1"/>
                  </a:solidFill>
                </a:rPr>
                <a:t>Prioritizes deliverables, clarifies scope and schedule, and reduces churn.</a:t>
              </a:r>
            </a:p>
            <a:p>
              <a:pPr marL="85723" lvl="1" indent="-85723" defTabSz="433377">
                <a:lnSpc>
                  <a:spcPct val="90000"/>
                </a:lnSpc>
                <a:spcBef>
                  <a:spcPct val="0"/>
                </a:spcBef>
                <a:spcAft>
                  <a:spcPct val="15000"/>
                </a:spcAft>
                <a:buChar char="••"/>
              </a:pPr>
              <a:r>
                <a:rPr lang="en-US" sz="1200" dirty="0">
                  <a:solidFill>
                    <a:schemeClr val="tx1"/>
                  </a:solidFill>
                </a:rPr>
                <a:t>Build out the high-level case structure with a Case Management and Control layer.</a:t>
              </a:r>
            </a:p>
          </p:txBody>
        </p:sp>
        <p:grpSp>
          <p:nvGrpSpPr>
            <p:cNvPr id="33" name="Group 32"/>
            <p:cNvGrpSpPr/>
            <p:nvPr/>
          </p:nvGrpSpPr>
          <p:grpSpPr>
            <a:xfrm>
              <a:off x="826689" y="1157443"/>
              <a:ext cx="914400" cy="914400"/>
              <a:chOff x="-379506" y="1191434"/>
              <a:chExt cx="914400" cy="914400"/>
            </a:xfrm>
          </p:grpSpPr>
          <p:sp>
            <p:nvSpPr>
              <p:cNvPr id="17" name="Oval 16"/>
              <p:cNvSpPr/>
              <p:nvPr/>
            </p:nvSpPr>
            <p:spPr>
              <a:xfrm rot="10800000" flipV="1">
                <a:off x="-379506" y="1191434"/>
                <a:ext cx="914400" cy="9144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id-ID" sz="1013">
                  <a:solidFill>
                    <a:srgbClr val="FFFFFF"/>
                  </a:solidFill>
                </a:endParaRPr>
              </a:p>
            </p:txBody>
          </p:sp>
          <p:pic>
            <p:nvPicPr>
              <p:cNvPr id="18" name="Picture 1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2319" y="1420358"/>
                <a:ext cx="640027" cy="456553"/>
              </a:xfrm>
              <a:prstGeom prst="rect">
                <a:avLst/>
              </a:prstGeom>
            </p:spPr>
          </p:pic>
        </p:grpSp>
      </p:grpSp>
      <p:grpSp>
        <p:nvGrpSpPr>
          <p:cNvPr id="37" name="Group 36"/>
          <p:cNvGrpSpPr/>
          <p:nvPr/>
        </p:nvGrpSpPr>
        <p:grpSpPr>
          <a:xfrm>
            <a:off x="830633" y="2297041"/>
            <a:ext cx="7650346" cy="1116101"/>
            <a:chOff x="830633" y="2297041"/>
            <a:chExt cx="7650346" cy="1116101"/>
          </a:xfrm>
        </p:grpSpPr>
        <p:sp>
          <p:nvSpPr>
            <p:cNvPr id="8" name="Freeform 7"/>
            <p:cNvSpPr/>
            <p:nvPr/>
          </p:nvSpPr>
          <p:spPr>
            <a:xfrm>
              <a:off x="1222688" y="2297041"/>
              <a:ext cx="7258291" cy="1116101"/>
            </a:xfrm>
            <a:custGeom>
              <a:avLst/>
              <a:gdLst>
                <a:gd name="connsiteX0" fmla="*/ 0 w 7394035"/>
                <a:gd name="connsiteY0" fmla="*/ 0 h 1296773"/>
                <a:gd name="connsiteX1" fmla="*/ 6745649 w 7394035"/>
                <a:gd name="connsiteY1" fmla="*/ 0 h 1296773"/>
                <a:gd name="connsiteX2" fmla="*/ 7394035 w 7394035"/>
                <a:gd name="connsiteY2" fmla="*/ 648387 h 1296773"/>
                <a:gd name="connsiteX3" fmla="*/ 6745649 w 7394035"/>
                <a:gd name="connsiteY3" fmla="*/ 1296773 h 1296773"/>
                <a:gd name="connsiteX4" fmla="*/ 0 w 7394035"/>
                <a:gd name="connsiteY4" fmla="*/ 1296773 h 1296773"/>
                <a:gd name="connsiteX5" fmla="*/ 0 w 7394035"/>
                <a:gd name="connsiteY5" fmla="*/ 0 h 129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4035" h="1296773">
                  <a:moveTo>
                    <a:pt x="7394035" y="1296772"/>
                  </a:moveTo>
                  <a:lnTo>
                    <a:pt x="648386" y="1296772"/>
                  </a:lnTo>
                  <a:lnTo>
                    <a:pt x="0" y="648386"/>
                  </a:lnTo>
                  <a:lnTo>
                    <a:pt x="648386" y="1"/>
                  </a:lnTo>
                  <a:lnTo>
                    <a:pt x="7394035" y="1"/>
                  </a:lnTo>
                  <a:lnTo>
                    <a:pt x="7394035" y="1296772"/>
                  </a:lnTo>
                  <a:close/>
                </a:path>
              </a:pathLst>
            </a:custGeom>
            <a:no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72026" tIns="48578" rIns="90678" bIns="48578" numCol="1" spcCol="1270" anchor="t" anchorCtr="0">
              <a:noAutofit/>
            </a:bodyPr>
            <a:lstStyle/>
            <a:p>
              <a:pPr defTabSz="566724">
                <a:lnSpc>
                  <a:spcPct val="90000"/>
                </a:lnSpc>
                <a:spcBef>
                  <a:spcPct val="0"/>
                </a:spcBef>
                <a:spcAft>
                  <a:spcPct val="35000"/>
                </a:spcAft>
              </a:pPr>
              <a:r>
                <a:rPr lang="en-US" b="1" dirty="0">
                  <a:solidFill>
                    <a:schemeClr val="accent3"/>
                  </a:solidFill>
                </a:rPr>
                <a:t>Accelerate Learning</a:t>
              </a:r>
            </a:p>
            <a:p>
              <a:pPr marL="85723" lvl="1" indent="-85723" defTabSz="433377">
                <a:lnSpc>
                  <a:spcPct val="90000"/>
                </a:lnSpc>
                <a:spcBef>
                  <a:spcPct val="0"/>
                </a:spcBef>
                <a:spcAft>
                  <a:spcPct val="15000"/>
                </a:spcAft>
                <a:buChar char="••"/>
              </a:pPr>
              <a:r>
                <a:rPr lang="en-US" sz="1200" dirty="0">
                  <a:solidFill>
                    <a:schemeClr val="tx1"/>
                  </a:solidFill>
                </a:rPr>
                <a:t>Accelerate time to go live as resources “learn by doing.”</a:t>
              </a:r>
            </a:p>
            <a:p>
              <a:pPr marL="85723" lvl="1" indent="-85723" defTabSz="433377">
                <a:lnSpc>
                  <a:spcPct val="90000"/>
                </a:lnSpc>
                <a:spcBef>
                  <a:spcPct val="0"/>
                </a:spcBef>
                <a:spcAft>
                  <a:spcPct val="15000"/>
                </a:spcAft>
                <a:buChar char="••"/>
              </a:pPr>
              <a:r>
                <a:rPr lang="en-US" sz="1200" dirty="0">
                  <a:solidFill>
                    <a:schemeClr val="tx1"/>
                  </a:solidFill>
                </a:rPr>
                <a:t>Work shoulder to shoulder in a true team effort immediately following enablement.</a:t>
              </a:r>
            </a:p>
            <a:p>
              <a:pPr marL="85723" lvl="1" indent="-85723" defTabSz="433377">
                <a:lnSpc>
                  <a:spcPct val="90000"/>
                </a:lnSpc>
                <a:spcBef>
                  <a:spcPct val="0"/>
                </a:spcBef>
                <a:spcAft>
                  <a:spcPct val="15000"/>
                </a:spcAft>
                <a:buChar char="••"/>
              </a:pPr>
              <a:r>
                <a:rPr lang="en-US" sz="1200" dirty="0">
                  <a:solidFill>
                    <a:schemeClr val="tx1"/>
                  </a:solidFill>
                </a:rPr>
                <a:t>Build in-house competence and confidence to maximize ROI.</a:t>
              </a:r>
            </a:p>
          </p:txBody>
        </p:sp>
        <p:grpSp>
          <p:nvGrpSpPr>
            <p:cNvPr id="34" name="Group 33"/>
            <p:cNvGrpSpPr/>
            <p:nvPr/>
          </p:nvGrpSpPr>
          <p:grpSpPr>
            <a:xfrm>
              <a:off x="830633" y="2377944"/>
              <a:ext cx="914400" cy="914400"/>
              <a:chOff x="-669783" y="2523313"/>
              <a:chExt cx="914400" cy="914400"/>
            </a:xfrm>
          </p:grpSpPr>
          <p:sp>
            <p:nvSpPr>
              <p:cNvPr id="19" name="Oval 18"/>
              <p:cNvSpPr>
                <a:spLocks noChangeAspect="1"/>
              </p:cNvSpPr>
              <p:nvPr/>
            </p:nvSpPr>
            <p:spPr>
              <a:xfrm>
                <a:off x="-669783" y="2523313"/>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ID">
                  <a:solidFill>
                    <a:srgbClr val="FFFFFF"/>
                  </a:solidFill>
                </a:endParaRPr>
              </a:p>
            </p:txBody>
          </p:sp>
          <p:grpSp>
            <p:nvGrpSpPr>
              <p:cNvPr id="21" name="Group 20"/>
              <p:cNvGrpSpPr/>
              <p:nvPr/>
            </p:nvGrpSpPr>
            <p:grpSpPr bwMode="gray">
              <a:xfrm>
                <a:off x="-376616" y="2772548"/>
                <a:ext cx="376615" cy="415930"/>
                <a:chOff x="3111501" y="1982788"/>
                <a:chExt cx="812800" cy="896938"/>
              </a:xfrm>
              <a:solidFill>
                <a:schemeClr val="bg1"/>
              </a:solidFill>
            </p:grpSpPr>
            <p:sp>
              <p:nvSpPr>
                <p:cNvPr id="22" name="Freeform 72"/>
                <p:cNvSpPr>
                  <a:spLocks/>
                </p:cNvSpPr>
                <p:nvPr/>
              </p:nvSpPr>
              <p:spPr bwMode="gray">
                <a:xfrm>
                  <a:off x="3168651" y="2547938"/>
                  <a:ext cx="112713" cy="119063"/>
                </a:xfrm>
                <a:custGeom>
                  <a:avLst/>
                  <a:gdLst>
                    <a:gd name="T0" fmla="*/ 1281 w 2563"/>
                    <a:gd name="T1" fmla="*/ 2664 h 2664"/>
                    <a:gd name="T2" fmla="*/ 0 w 2563"/>
                    <a:gd name="T3" fmla="*/ 1333 h 2664"/>
                    <a:gd name="T4" fmla="*/ 1281 w 2563"/>
                    <a:gd name="T5" fmla="*/ 0 h 2664"/>
                    <a:gd name="T6" fmla="*/ 2563 w 2563"/>
                    <a:gd name="T7" fmla="*/ 1333 h 2664"/>
                    <a:gd name="T8" fmla="*/ 1281 w 2563"/>
                    <a:gd name="T9" fmla="*/ 2664 h 2664"/>
                  </a:gdLst>
                  <a:ahLst/>
                  <a:cxnLst>
                    <a:cxn ang="0">
                      <a:pos x="T0" y="T1"/>
                    </a:cxn>
                    <a:cxn ang="0">
                      <a:pos x="T2" y="T3"/>
                    </a:cxn>
                    <a:cxn ang="0">
                      <a:pos x="T4" y="T5"/>
                    </a:cxn>
                    <a:cxn ang="0">
                      <a:pos x="T6" y="T7"/>
                    </a:cxn>
                    <a:cxn ang="0">
                      <a:pos x="T8" y="T9"/>
                    </a:cxn>
                  </a:cxnLst>
                  <a:rect l="0" t="0" r="r" b="b"/>
                  <a:pathLst>
                    <a:path w="2563" h="2664">
                      <a:moveTo>
                        <a:pt x="1281" y="2664"/>
                      </a:moveTo>
                      <a:cubicBezTo>
                        <a:pt x="573" y="2664"/>
                        <a:pt x="0" y="2068"/>
                        <a:pt x="0" y="1333"/>
                      </a:cubicBezTo>
                      <a:cubicBezTo>
                        <a:pt x="0" y="596"/>
                        <a:pt x="573" y="0"/>
                        <a:pt x="1281" y="0"/>
                      </a:cubicBezTo>
                      <a:cubicBezTo>
                        <a:pt x="1990" y="0"/>
                        <a:pt x="2563" y="596"/>
                        <a:pt x="2563" y="1333"/>
                      </a:cubicBezTo>
                      <a:cubicBezTo>
                        <a:pt x="2563" y="2068"/>
                        <a:pt x="1990" y="2664"/>
                        <a:pt x="1281" y="2664"/>
                      </a:cubicBezTo>
                    </a:path>
                  </a:pathLst>
                </a:custGeom>
                <a:grpFill/>
                <a:ln w="0">
                  <a:noFill/>
                  <a:prstDash val="solid"/>
                  <a:round/>
                  <a:headEnd/>
                  <a:tailEnd/>
                </a:ln>
              </p:spPr>
              <p:txBody>
                <a:bodyPr vert="horz" wrap="square" lIns="91440" tIns="45720" rIns="91440" bIns="45720" numCol="1" anchor="ctr" anchorCtr="0" compatLnSpc="1">
                  <a:prstTxWarp prst="textNoShape">
                    <a:avLst/>
                  </a:prstTxWarp>
                  <a:noAutofit/>
                </a:bodyPr>
                <a:lstStyle/>
                <a:p>
                  <a:endParaRPr lang="en-US" sz="1600" b="1" dirty="0">
                    <a:solidFill>
                      <a:srgbClr val="006983"/>
                    </a:solidFill>
                  </a:endParaRPr>
                </a:p>
              </p:txBody>
            </p:sp>
            <p:sp>
              <p:nvSpPr>
                <p:cNvPr id="23" name="Freeform 73"/>
                <p:cNvSpPr>
                  <a:spLocks/>
                </p:cNvSpPr>
                <p:nvPr/>
              </p:nvSpPr>
              <p:spPr bwMode="gray">
                <a:xfrm>
                  <a:off x="3111501" y="2689226"/>
                  <a:ext cx="227013" cy="190500"/>
                </a:xfrm>
                <a:custGeom>
                  <a:avLst/>
                  <a:gdLst>
                    <a:gd name="T0" fmla="*/ 0 w 5137"/>
                    <a:gd name="T1" fmla="*/ 4317 h 4317"/>
                    <a:gd name="T2" fmla="*/ 0 w 5137"/>
                    <a:gd name="T3" fmla="*/ 1706 h 4317"/>
                    <a:gd name="T4" fmla="*/ 1651 w 5137"/>
                    <a:gd name="T5" fmla="*/ 0 h 4317"/>
                    <a:gd name="T6" fmla="*/ 3421 w 5137"/>
                    <a:gd name="T7" fmla="*/ 0 h 4317"/>
                    <a:gd name="T8" fmla="*/ 5137 w 5137"/>
                    <a:gd name="T9" fmla="*/ 1706 h 4317"/>
                    <a:gd name="T10" fmla="*/ 5137 w 5137"/>
                    <a:gd name="T11" fmla="*/ 4317 h 4317"/>
                    <a:gd name="T12" fmla="*/ 0 w 5137"/>
                    <a:gd name="T13" fmla="*/ 4317 h 4317"/>
                  </a:gdLst>
                  <a:ahLst/>
                  <a:cxnLst>
                    <a:cxn ang="0">
                      <a:pos x="T0" y="T1"/>
                    </a:cxn>
                    <a:cxn ang="0">
                      <a:pos x="T2" y="T3"/>
                    </a:cxn>
                    <a:cxn ang="0">
                      <a:pos x="T4" y="T5"/>
                    </a:cxn>
                    <a:cxn ang="0">
                      <a:pos x="T6" y="T7"/>
                    </a:cxn>
                    <a:cxn ang="0">
                      <a:pos x="T8" y="T9"/>
                    </a:cxn>
                    <a:cxn ang="0">
                      <a:pos x="T10" y="T11"/>
                    </a:cxn>
                    <a:cxn ang="0">
                      <a:pos x="T12" y="T13"/>
                    </a:cxn>
                  </a:cxnLst>
                  <a:rect l="0" t="0" r="r" b="b"/>
                  <a:pathLst>
                    <a:path w="5137" h="4317">
                      <a:moveTo>
                        <a:pt x="0" y="4317"/>
                      </a:moveTo>
                      <a:lnTo>
                        <a:pt x="0" y="1706"/>
                      </a:lnTo>
                      <a:cubicBezTo>
                        <a:pt x="0" y="765"/>
                        <a:pt x="744" y="0"/>
                        <a:pt x="1651" y="0"/>
                      </a:cubicBezTo>
                      <a:lnTo>
                        <a:pt x="3421" y="0"/>
                      </a:lnTo>
                      <a:cubicBezTo>
                        <a:pt x="4328" y="0"/>
                        <a:pt x="5137" y="765"/>
                        <a:pt x="5137" y="1706"/>
                      </a:cubicBezTo>
                      <a:lnTo>
                        <a:pt x="5137" y="4317"/>
                      </a:lnTo>
                      <a:lnTo>
                        <a:pt x="0" y="4317"/>
                      </a:lnTo>
                      <a:close/>
                    </a:path>
                  </a:pathLst>
                </a:custGeom>
                <a:grpFill/>
                <a:ln w="0">
                  <a:noFill/>
                  <a:prstDash val="solid"/>
                  <a:round/>
                  <a:headEnd/>
                  <a:tailEnd/>
                </a:ln>
              </p:spPr>
              <p:txBody>
                <a:bodyPr vert="horz" wrap="square" lIns="91440" tIns="45720" rIns="91440" bIns="45720" numCol="1" anchor="ctr" anchorCtr="0" compatLnSpc="1">
                  <a:prstTxWarp prst="textNoShape">
                    <a:avLst/>
                  </a:prstTxWarp>
                  <a:noAutofit/>
                </a:bodyPr>
                <a:lstStyle/>
                <a:p>
                  <a:endParaRPr lang="en-US" sz="1600" b="1" dirty="0">
                    <a:solidFill>
                      <a:srgbClr val="006983"/>
                    </a:solidFill>
                  </a:endParaRPr>
                </a:p>
              </p:txBody>
            </p:sp>
            <p:sp>
              <p:nvSpPr>
                <p:cNvPr id="24" name="Freeform 74"/>
                <p:cNvSpPr>
                  <a:spLocks/>
                </p:cNvSpPr>
                <p:nvPr/>
              </p:nvSpPr>
              <p:spPr bwMode="gray">
                <a:xfrm>
                  <a:off x="3754438" y="2543176"/>
                  <a:ext cx="112713" cy="117475"/>
                </a:xfrm>
                <a:custGeom>
                  <a:avLst/>
                  <a:gdLst>
                    <a:gd name="T0" fmla="*/ 1282 w 2564"/>
                    <a:gd name="T1" fmla="*/ 2665 h 2665"/>
                    <a:gd name="T2" fmla="*/ 2564 w 2564"/>
                    <a:gd name="T3" fmla="*/ 1333 h 2665"/>
                    <a:gd name="T4" fmla="*/ 1282 w 2564"/>
                    <a:gd name="T5" fmla="*/ 0 h 2665"/>
                    <a:gd name="T6" fmla="*/ 0 w 2564"/>
                    <a:gd name="T7" fmla="*/ 1333 h 2665"/>
                    <a:gd name="T8" fmla="*/ 1282 w 2564"/>
                    <a:gd name="T9" fmla="*/ 2665 h 2665"/>
                  </a:gdLst>
                  <a:ahLst/>
                  <a:cxnLst>
                    <a:cxn ang="0">
                      <a:pos x="T0" y="T1"/>
                    </a:cxn>
                    <a:cxn ang="0">
                      <a:pos x="T2" y="T3"/>
                    </a:cxn>
                    <a:cxn ang="0">
                      <a:pos x="T4" y="T5"/>
                    </a:cxn>
                    <a:cxn ang="0">
                      <a:pos x="T6" y="T7"/>
                    </a:cxn>
                    <a:cxn ang="0">
                      <a:pos x="T8" y="T9"/>
                    </a:cxn>
                  </a:cxnLst>
                  <a:rect l="0" t="0" r="r" b="b"/>
                  <a:pathLst>
                    <a:path w="2564" h="2665">
                      <a:moveTo>
                        <a:pt x="1282" y="2665"/>
                      </a:moveTo>
                      <a:cubicBezTo>
                        <a:pt x="1990" y="2665"/>
                        <a:pt x="2564" y="2067"/>
                        <a:pt x="2564" y="1333"/>
                      </a:cubicBezTo>
                      <a:cubicBezTo>
                        <a:pt x="2564" y="596"/>
                        <a:pt x="1990" y="0"/>
                        <a:pt x="1282" y="0"/>
                      </a:cubicBezTo>
                      <a:cubicBezTo>
                        <a:pt x="573" y="0"/>
                        <a:pt x="0" y="596"/>
                        <a:pt x="0" y="1333"/>
                      </a:cubicBezTo>
                      <a:cubicBezTo>
                        <a:pt x="0" y="2067"/>
                        <a:pt x="573" y="2665"/>
                        <a:pt x="1282" y="2665"/>
                      </a:cubicBezTo>
                    </a:path>
                  </a:pathLst>
                </a:custGeom>
                <a:grpFill/>
                <a:ln w="0">
                  <a:noFill/>
                  <a:prstDash val="solid"/>
                  <a:round/>
                  <a:headEnd/>
                  <a:tailEnd/>
                </a:ln>
              </p:spPr>
              <p:txBody>
                <a:bodyPr vert="horz" wrap="square" lIns="91440" tIns="45720" rIns="91440" bIns="45720" numCol="1" anchor="ctr" anchorCtr="0" compatLnSpc="1">
                  <a:prstTxWarp prst="textNoShape">
                    <a:avLst/>
                  </a:prstTxWarp>
                  <a:noAutofit/>
                </a:bodyPr>
                <a:lstStyle/>
                <a:p>
                  <a:endParaRPr lang="en-US" sz="1600" b="1" dirty="0">
                    <a:solidFill>
                      <a:srgbClr val="006983"/>
                    </a:solidFill>
                  </a:endParaRPr>
                </a:p>
              </p:txBody>
            </p:sp>
            <p:sp>
              <p:nvSpPr>
                <p:cNvPr id="25" name="Freeform 75"/>
                <p:cNvSpPr>
                  <a:spLocks/>
                </p:cNvSpPr>
                <p:nvPr/>
              </p:nvSpPr>
              <p:spPr bwMode="gray">
                <a:xfrm>
                  <a:off x="3698876" y="2689226"/>
                  <a:ext cx="225425" cy="190500"/>
                </a:xfrm>
                <a:custGeom>
                  <a:avLst/>
                  <a:gdLst>
                    <a:gd name="T0" fmla="*/ 5137 w 5137"/>
                    <a:gd name="T1" fmla="*/ 4317 h 4317"/>
                    <a:gd name="T2" fmla="*/ 5137 w 5137"/>
                    <a:gd name="T3" fmla="*/ 1706 h 4317"/>
                    <a:gd name="T4" fmla="*/ 3485 w 5137"/>
                    <a:gd name="T5" fmla="*/ 0 h 4317"/>
                    <a:gd name="T6" fmla="*/ 1717 w 5137"/>
                    <a:gd name="T7" fmla="*/ 0 h 4317"/>
                    <a:gd name="T8" fmla="*/ 0 w 5137"/>
                    <a:gd name="T9" fmla="*/ 1706 h 4317"/>
                    <a:gd name="T10" fmla="*/ 0 w 5137"/>
                    <a:gd name="T11" fmla="*/ 4317 h 4317"/>
                    <a:gd name="T12" fmla="*/ 5137 w 5137"/>
                    <a:gd name="T13" fmla="*/ 4317 h 4317"/>
                  </a:gdLst>
                  <a:ahLst/>
                  <a:cxnLst>
                    <a:cxn ang="0">
                      <a:pos x="T0" y="T1"/>
                    </a:cxn>
                    <a:cxn ang="0">
                      <a:pos x="T2" y="T3"/>
                    </a:cxn>
                    <a:cxn ang="0">
                      <a:pos x="T4" y="T5"/>
                    </a:cxn>
                    <a:cxn ang="0">
                      <a:pos x="T6" y="T7"/>
                    </a:cxn>
                    <a:cxn ang="0">
                      <a:pos x="T8" y="T9"/>
                    </a:cxn>
                    <a:cxn ang="0">
                      <a:pos x="T10" y="T11"/>
                    </a:cxn>
                    <a:cxn ang="0">
                      <a:pos x="T12" y="T13"/>
                    </a:cxn>
                  </a:cxnLst>
                  <a:rect l="0" t="0" r="r" b="b"/>
                  <a:pathLst>
                    <a:path w="5137" h="4317">
                      <a:moveTo>
                        <a:pt x="5137" y="4317"/>
                      </a:moveTo>
                      <a:lnTo>
                        <a:pt x="5137" y="1706"/>
                      </a:lnTo>
                      <a:cubicBezTo>
                        <a:pt x="5137" y="765"/>
                        <a:pt x="4393" y="0"/>
                        <a:pt x="3485" y="0"/>
                      </a:cubicBezTo>
                      <a:lnTo>
                        <a:pt x="1717" y="0"/>
                      </a:lnTo>
                      <a:cubicBezTo>
                        <a:pt x="809" y="0"/>
                        <a:pt x="0" y="765"/>
                        <a:pt x="0" y="1706"/>
                      </a:cubicBezTo>
                      <a:lnTo>
                        <a:pt x="0" y="4317"/>
                      </a:lnTo>
                      <a:lnTo>
                        <a:pt x="5137" y="4317"/>
                      </a:lnTo>
                      <a:close/>
                    </a:path>
                  </a:pathLst>
                </a:custGeom>
                <a:grpFill/>
                <a:ln w="0">
                  <a:noFill/>
                  <a:prstDash val="solid"/>
                  <a:round/>
                  <a:headEnd/>
                  <a:tailEnd/>
                </a:ln>
              </p:spPr>
              <p:txBody>
                <a:bodyPr vert="horz" wrap="square" lIns="91440" tIns="45720" rIns="91440" bIns="45720" numCol="1" anchor="ctr" anchorCtr="0" compatLnSpc="1">
                  <a:prstTxWarp prst="textNoShape">
                    <a:avLst/>
                  </a:prstTxWarp>
                  <a:noAutofit/>
                </a:bodyPr>
                <a:lstStyle/>
                <a:p>
                  <a:endParaRPr lang="en-US" sz="1600" b="1" dirty="0">
                    <a:solidFill>
                      <a:srgbClr val="006983"/>
                    </a:solidFill>
                  </a:endParaRPr>
                </a:p>
              </p:txBody>
            </p:sp>
            <p:sp>
              <p:nvSpPr>
                <p:cNvPr id="26" name="Freeform 76"/>
                <p:cNvSpPr>
                  <a:spLocks/>
                </p:cNvSpPr>
                <p:nvPr/>
              </p:nvSpPr>
              <p:spPr bwMode="gray">
                <a:xfrm>
                  <a:off x="3460751" y="2547938"/>
                  <a:ext cx="114300" cy="117475"/>
                </a:xfrm>
                <a:custGeom>
                  <a:avLst/>
                  <a:gdLst>
                    <a:gd name="T0" fmla="*/ 1297 w 2594"/>
                    <a:gd name="T1" fmla="*/ 0 h 2673"/>
                    <a:gd name="T2" fmla="*/ 2594 w 2594"/>
                    <a:gd name="T3" fmla="*/ 1337 h 2673"/>
                    <a:gd name="T4" fmla="*/ 1297 w 2594"/>
                    <a:gd name="T5" fmla="*/ 2673 h 2673"/>
                    <a:gd name="T6" fmla="*/ 0 w 2594"/>
                    <a:gd name="T7" fmla="*/ 1337 h 2673"/>
                    <a:gd name="T8" fmla="*/ 1297 w 2594"/>
                    <a:gd name="T9" fmla="*/ 0 h 2673"/>
                  </a:gdLst>
                  <a:ahLst/>
                  <a:cxnLst>
                    <a:cxn ang="0">
                      <a:pos x="T0" y="T1"/>
                    </a:cxn>
                    <a:cxn ang="0">
                      <a:pos x="T2" y="T3"/>
                    </a:cxn>
                    <a:cxn ang="0">
                      <a:pos x="T4" y="T5"/>
                    </a:cxn>
                    <a:cxn ang="0">
                      <a:pos x="T6" y="T7"/>
                    </a:cxn>
                    <a:cxn ang="0">
                      <a:pos x="T8" y="T9"/>
                    </a:cxn>
                  </a:cxnLst>
                  <a:rect l="0" t="0" r="r" b="b"/>
                  <a:pathLst>
                    <a:path w="2594" h="2673">
                      <a:moveTo>
                        <a:pt x="1297" y="0"/>
                      </a:moveTo>
                      <a:cubicBezTo>
                        <a:pt x="2013" y="0"/>
                        <a:pt x="2594" y="598"/>
                        <a:pt x="2594" y="1337"/>
                      </a:cubicBezTo>
                      <a:cubicBezTo>
                        <a:pt x="2594" y="2074"/>
                        <a:pt x="2013" y="2673"/>
                        <a:pt x="1297" y="2673"/>
                      </a:cubicBezTo>
                      <a:cubicBezTo>
                        <a:pt x="580" y="2673"/>
                        <a:pt x="0" y="2074"/>
                        <a:pt x="0" y="1337"/>
                      </a:cubicBezTo>
                      <a:cubicBezTo>
                        <a:pt x="0" y="598"/>
                        <a:pt x="580" y="0"/>
                        <a:pt x="1297" y="0"/>
                      </a:cubicBezTo>
                    </a:path>
                  </a:pathLst>
                </a:custGeom>
                <a:grpFill/>
                <a:ln w="0">
                  <a:noFill/>
                  <a:prstDash val="solid"/>
                  <a:round/>
                  <a:headEnd/>
                  <a:tailEnd/>
                </a:ln>
              </p:spPr>
              <p:txBody>
                <a:bodyPr vert="horz" wrap="square" lIns="91440" tIns="45720" rIns="91440" bIns="45720" numCol="1" anchor="ctr" anchorCtr="0" compatLnSpc="1">
                  <a:prstTxWarp prst="textNoShape">
                    <a:avLst/>
                  </a:prstTxWarp>
                  <a:noAutofit/>
                </a:bodyPr>
                <a:lstStyle/>
                <a:p>
                  <a:endParaRPr lang="en-US" sz="1600" b="1" dirty="0">
                    <a:solidFill>
                      <a:srgbClr val="006983"/>
                    </a:solidFill>
                  </a:endParaRPr>
                </a:p>
              </p:txBody>
            </p:sp>
            <p:sp>
              <p:nvSpPr>
                <p:cNvPr id="27" name="Freeform 77"/>
                <p:cNvSpPr>
                  <a:spLocks/>
                </p:cNvSpPr>
                <p:nvPr/>
              </p:nvSpPr>
              <p:spPr bwMode="gray">
                <a:xfrm>
                  <a:off x="3379788" y="2687638"/>
                  <a:ext cx="276225" cy="192088"/>
                </a:xfrm>
                <a:custGeom>
                  <a:avLst/>
                  <a:gdLst>
                    <a:gd name="T0" fmla="*/ 0 w 6249"/>
                    <a:gd name="T1" fmla="*/ 4365 h 4365"/>
                    <a:gd name="T2" fmla="*/ 1021 w 6249"/>
                    <a:gd name="T3" fmla="*/ 1476 h 4365"/>
                    <a:gd name="T4" fmla="*/ 2619 w 6249"/>
                    <a:gd name="T5" fmla="*/ 45 h 4365"/>
                    <a:gd name="T6" fmla="*/ 3125 w 6249"/>
                    <a:gd name="T7" fmla="*/ 45 h 4365"/>
                    <a:gd name="T8" fmla="*/ 3630 w 6249"/>
                    <a:gd name="T9" fmla="*/ 45 h 4365"/>
                    <a:gd name="T10" fmla="*/ 5229 w 6249"/>
                    <a:gd name="T11" fmla="*/ 1476 h 4365"/>
                    <a:gd name="T12" fmla="*/ 6249 w 6249"/>
                    <a:gd name="T13" fmla="*/ 4365 h 4365"/>
                    <a:gd name="T14" fmla="*/ 0 w 6249"/>
                    <a:gd name="T15" fmla="*/ 4365 h 4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9" h="4365">
                      <a:moveTo>
                        <a:pt x="0" y="4365"/>
                      </a:moveTo>
                      <a:lnTo>
                        <a:pt x="1021" y="1476"/>
                      </a:lnTo>
                      <a:cubicBezTo>
                        <a:pt x="1429" y="0"/>
                        <a:pt x="2619" y="45"/>
                        <a:pt x="2619" y="45"/>
                      </a:cubicBezTo>
                      <a:lnTo>
                        <a:pt x="3125" y="45"/>
                      </a:lnTo>
                      <a:lnTo>
                        <a:pt x="3630" y="45"/>
                      </a:lnTo>
                      <a:cubicBezTo>
                        <a:pt x="3630" y="45"/>
                        <a:pt x="4819" y="0"/>
                        <a:pt x="5229" y="1476"/>
                      </a:cubicBezTo>
                      <a:lnTo>
                        <a:pt x="6249" y="4365"/>
                      </a:lnTo>
                      <a:lnTo>
                        <a:pt x="0" y="4365"/>
                      </a:lnTo>
                      <a:close/>
                    </a:path>
                  </a:pathLst>
                </a:custGeom>
                <a:grpFill/>
                <a:ln w="0">
                  <a:noFill/>
                  <a:prstDash val="solid"/>
                  <a:round/>
                  <a:headEnd/>
                  <a:tailEnd/>
                </a:ln>
              </p:spPr>
              <p:txBody>
                <a:bodyPr vert="horz" wrap="square" lIns="91440" tIns="45720" rIns="91440" bIns="45720" numCol="1" anchor="ctr" anchorCtr="0" compatLnSpc="1">
                  <a:prstTxWarp prst="textNoShape">
                    <a:avLst/>
                  </a:prstTxWarp>
                  <a:noAutofit/>
                </a:bodyPr>
                <a:lstStyle/>
                <a:p>
                  <a:endParaRPr lang="en-US" sz="1600" b="1" dirty="0">
                    <a:solidFill>
                      <a:srgbClr val="006983"/>
                    </a:solidFill>
                  </a:endParaRPr>
                </a:p>
              </p:txBody>
            </p:sp>
            <p:sp>
              <p:nvSpPr>
                <p:cNvPr id="28" name="Freeform 78"/>
                <p:cNvSpPr>
                  <a:spLocks/>
                </p:cNvSpPr>
                <p:nvPr/>
              </p:nvSpPr>
              <p:spPr bwMode="gray">
                <a:xfrm>
                  <a:off x="3136901" y="1982788"/>
                  <a:ext cx="381000" cy="490538"/>
                </a:xfrm>
                <a:custGeom>
                  <a:avLst/>
                  <a:gdLst>
                    <a:gd name="T0" fmla="*/ 503 w 8647"/>
                    <a:gd name="T1" fmla="*/ 525 h 11102"/>
                    <a:gd name="T2" fmla="*/ 8142 w 8647"/>
                    <a:gd name="T3" fmla="*/ 525 h 11102"/>
                    <a:gd name="T4" fmla="*/ 8142 w 8647"/>
                    <a:gd name="T5" fmla="*/ 5689 h 11102"/>
                    <a:gd name="T6" fmla="*/ 8647 w 8647"/>
                    <a:gd name="T7" fmla="*/ 6213 h 11102"/>
                    <a:gd name="T8" fmla="*/ 8647 w 8647"/>
                    <a:gd name="T9" fmla="*/ 0 h 11102"/>
                    <a:gd name="T10" fmla="*/ 0 w 8647"/>
                    <a:gd name="T11" fmla="*/ 0 h 11102"/>
                    <a:gd name="T12" fmla="*/ 0 w 8647"/>
                    <a:gd name="T13" fmla="*/ 11102 h 11102"/>
                    <a:gd name="T14" fmla="*/ 8647 w 8647"/>
                    <a:gd name="T15" fmla="*/ 11102 h 11102"/>
                    <a:gd name="T16" fmla="*/ 8647 w 8647"/>
                    <a:gd name="T17" fmla="*/ 7941 h 11102"/>
                    <a:gd name="T18" fmla="*/ 8142 w 8647"/>
                    <a:gd name="T19" fmla="*/ 7417 h 11102"/>
                    <a:gd name="T20" fmla="*/ 8142 w 8647"/>
                    <a:gd name="T21" fmla="*/ 10576 h 11102"/>
                    <a:gd name="T22" fmla="*/ 503 w 8647"/>
                    <a:gd name="T23" fmla="*/ 10576 h 11102"/>
                    <a:gd name="T24" fmla="*/ 503 w 8647"/>
                    <a:gd name="T25" fmla="*/ 525 h 1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7" h="11102">
                      <a:moveTo>
                        <a:pt x="503" y="525"/>
                      </a:moveTo>
                      <a:lnTo>
                        <a:pt x="8142" y="525"/>
                      </a:lnTo>
                      <a:lnTo>
                        <a:pt x="8142" y="5689"/>
                      </a:lnTo>
                      <a:lnTo>
                        <a:pt x="8647" y="6213"/>
                      </a:lnTo>
                      <a:lnTo>
                        <a:pt x="8647" y="0"/>
                      </a:lnTo>
                      <a:lnTo>
                        <a:pt x="0" y="0"/>
                      </a:lnTo>
                      <a:lnTo>
                        <a:pt x="0" y="11102"/>
                      </a:lnTo>
                      <a:lnTo>
                        <a:pt x="8647" y="11102"/>
                      </a:lnTo>
                      <a:lnTo>
                        <a:pt x="8647" y="7941"/>
                      </a:lnTo>
                      <a:lnTo>
                        <a:pt x="8142" y="7417"/>
                      </a:lnTo>
                      <a:lnTo>
                        <a:pt x="8142" y="10576"/>
                      </a:lnTo>
                      <a:lnTo>
                        <a:pt x="503" y="10576"/>
                      </a:lnTo>
                      <a:lnTo>
                        <a:pt x="503" y="525"/>
                      </a:lnTo>
                      <a:close/>
                    </a:path>
                  </a:pathLst>
                </a:custGeom>
                <a:grpFill/>
                <a:ln w="0">
                  <a:noFill/>
                  <a:prstDash val="solid"/>
                  <a:round/>
                  <a:headEnd/>
                  <a:tailEnd/>
                </a:ln>
              </p:spPr>
              <p:txBody>
                <a:bodyPr vert="horz" wrap="square" lIns="91440" tIns="45720" rIns="91440" bIns="45720" numCol="1" anchor="ctr" anchorCtr="0" compatLnSpc="1">
                  <a:prstTxWarp prst="textNoShape">
                    <a:avLst/>
                  </a:prstTxWarp>
                  <a:noAutofit/>
                </a:bodyPr>
                <a:lstStyle/>
                <a:p>
                  <a:endParaRPr lang="en-US" sz="1600" b="1" dirty="0">
                    <a:solidFill>
                      <a:srgbClr val="006983"/>
                    </a:solidFill>
                  </a:endParaRPr>
                </a:p>
              </p:txBody>
            </p:sp>
            <p:sp>
              <p:nvSpPr>
                <p:cNvPr id="29" name="Freeform 79"/>
                <p:cNvSpPr>
                  <a:spLocks/>
                </p:cNvSpPr>
                <p:nvPr/>
              </p:nvSpPr>
              <p:spPr bwMode="gray">
                <a:xfrm>
                  <a:off x="3754438" y="2098676"/>
                  <a:ext cx="112713" cy="117475"/>
                </a:xfrm>
                <a:custGeom>
                  <a:avLst/>
                  <a:gdLst>
                    <a:gd name="T0" fmla="*/ 1282 w 2564"/>
                    <a:gd name="T1" fmla="*/ 2665 h 2665"/>
                    <a:gd name="T2" fmla="*/ 2564 w 2564"/>
                    <a:gd name="T3" fmla="*/ 1333 h 2665"/>
                    <a:gd name="T4" fmla="*/ 1282 w 2564"/>
                    <a:gd name="T5" fmla="*/ 0 h 2665"/>
                    <a:gd name="T6" fmla="*/ 0 w 2564"/>
                    <a:gd name="T7" fmla="*/ 1333 h 2665"/>
                    <a:gd name="T8" fmla="*/ 1282 w 2564"/>
                    <a:gd name="T9" fmla="*/ 2665 h 2665"/>
                  </a:gdLst>
                  <a:ahLst/>
                  <a:cxnLst>
                    <a:cxn ang="0">
                      <a:pos x="T0" y="T1"/>
                    </a:cxn>
                    <a:cxn ang="0">
                      <a:pos x="T2" y="T3"/>
                    </a:cxn>
                    <a:cxn ang="0">
                      <a:pos x="T4" y="T5"/>
                    </a:cxn>
                    <a:cxn ang="0">
                      <a:pos x="T6" y="T7"/>
                    </a:cxn>
                    <a:cxn ang="0">
                      <a:pos x="T8" y="T9"/>
                    </a:cxn>
                  </a:cxnLst>
                  <a:rect l="0" t="0" r="r" b="b"/>
                  <a:pathLst>
                    <a:path w="2564" h="2665">
                      <a:moveTo>
                        <a:pt x="1282" y="2665"/>
                      </a:moveTo>
                      <a:cubicBezTo>
                        <a:pt x="1990" y="2665"/>
                        <a:pt x="2564" y="2067"/>
                        <a:pt x="2564" y="1333"/>
                      </a:cubicBezTo>
                      <a:cubicBezTo>
                        <a:pt x="2564" y="596"/>
                        <a:pt x="1990" y="0"/>
                        <a:pt x="1282" y="0"/>
                      </a:cubicBezTo>
                      <a:cubicBezTo>
                        <a:pt x="573" y="0"/>
                        <a:pt x="0" y="596"/>
                        <a:pt x="0" y="1333"/>
                      </a:cubicBezTo>
                      <a:cubicBezTo>
                        <a:pt x="0" y="2067"/>
                        <a:pt x="573" y="2665"/>
                        <a:pt x="1282" y="2665"/>
                      </a:cubicBezTo>
                    </a:path>
                  </a:pathLst>
                </a:custGeom>
                <a:grpFill/>
                <a:ln w="0">
                  <a:noFill/>
                  <a:prstDash val="solid"/>
                  <a:round/>
                  <a:headEnd/>
                  <a:tailEnd/>
                </a:ln>
              </p:spPr>
              <p:txBody>
                <a:bodyPr vert="horz" wrap="square" lIns="91440" tIns="45720" rIns="91440" bIns="45720" numCol="1" anchor="ctr" anchorCtr="0" compatLnSpc="1">
                  <a:prstTxWarp prst="textNoShape">
                    <a:avLst/>
                  </a:prstTxWarp>
                  <a:noAutofit/>
                </a:bodyPr>
                <a:lstStyle/>
                <a:p>
                  <a:endParaRPr lang="en-US" sz="1600" b="1" dirty="0">
                    <a:solidFill>
                      <a:srgbClr val="006983"/>
                    </a:solidFill>
                  </a:endParaRPr>
                </a:p>
              </p:txBody>
            </p:sp>
            <p:sp>
              <p:nvSpPr>
                <p:cNvPr id="30" name="Freeform 80"/>
                <p:cNvSpPr>
                  <a:spLocks/>
                </p:cNvSpPr>
                <p:nvPr/>
              </p:nvSpPr>
              <p:spPr bwMode="gray">
                <a:xfrm>
                  <a:off x="3465513" y="2235201"/>
                  <a:ext cx="458788" cy="242888"/>
                </a:xfrm>
                <a:custGeom>
                  <a:avLst/>
                  <a:gdLst>
                    <a:gd name="T0" fmla="*/ 8764 w 10416"/>
                    <a:gd name="T1" fmla="*/ 0 h 5511"/>
                    <a:gd name="T2" fmla="*/ 6996 w 10416"/>
                    <a:gd name="T3" fmla="*/ 0 h 5511"/>
                    <a:gd name="T4" fmla="*/ 6108 w 10416"/>
                    <a:gd name="T5" fmla="*/ 259 h 5511"/>
                    <a:gd name="T6" fmla="*/ 5348 w 10416"/>
                    <a:gd name="T7" fmla="*/ 898 h 5511"/>
                    <a:gd name="T8" fmla="*/ 4285 w 10416"/>
                    <a:gd name="T9" fmla="*/ 2564 h 5511"/>
                    <a:gd name="T10" fmla="*/ 2674 w 10416"/>
                    <a:gd name="T11" fmla="*/ 2564 h 5511"/>
                    <a:gd name="T12" fmla="*/ 397 w 10416"/>
                    <a:gd name="T13" fmla="*/ 198 h 5511"/>
                    <a:gd name="T14" fmla="*/ 87 w 10416"/>
                    <a:gd name="T15" fmla="*/ 198 h 5511"/>
                    <a:gd name="T16" fmla="*/ 86 w 10416"/>
                    <a:gd name="T17" fmla="*/ 520 h 5511"/>
                    <a:gd name="T18" fmla="*/ 2252 w 10416"/>
                    <a:gd name="T19" fmla="*/ 2772 h 5511"/>
                    <a:gd name="T20" fmla="*/ 2132 w 10416"/>
                    <a:gd name="T21" fmla="*/ 3119 h 5511"/>
                    <a:gd name="T22" fmla="*/ 2672 w 10416"/>
                    <a:gd name="T23" fmla="*/ 3679 h 5511"/>
                    <a:gd name="T24" fmla="*/ 4447 w 10416"/>
                    <a:gd name="T25" fmla="*/ 3679 h 5511"/>
                    <a:gd name="T26" fmla="*/ 5026 w 10416"/>
                    <a:gd name="T27" fmla="*/ 3418 h 5511"/>
                    <a:gd name="T28" fmla="*/ 5279 w 10416"/>
                    <a:gd name="T29" fmla="*/ 3028 h 5511"/>
                    <a:gd name="T30" fmla="*/ 5279 w 10416"/>
                    <a:gd name="T31" fmla="*/ 3755 h 5511"/>
                    <a:gd name="T32" fmla="*/ 5279 w 10416"/>
                    <a:gd name="T33" fmla="*/ 4318 h 5511"/>
                    <a:gd name="T34" fmla="*/ 5279 w 10416"/>
                    <a:gd name="T35" fmla="*/ 5511 h 5511"/>
                    <a:gd name="T36" fmla="*/ 5930 w 10416"/>
                    <a:gd name="T37" fmla="*/ 5511 h 5511"/>
                    <a:gd name="T38" fmla="*/ 10400 w 10416"/>
                    <a:gd name="T39" fmla="*/ 5511 h 5511"/>
                    <a:gd name="T40" fmla="*/ 10416 w 10416"/>
                    <a:gd name="T41" fmla="*/ 5511 h 5511"/>
                    <a:gd name="T42" fmla="*/ 10416 w 10416"/>
                    <a:gd name="T43" fmla="*/ 4318 h 5511"/>
                    <a:gd name="T44" fmla="*/ 10416 w 10416"/>
                    <a:gd name="T45" fmla="*/ 3755 h 5511"/>
                    <a:gd name="T46" fmla="*/ 10416 w 10416"/>
                    <a:gd name="T47" fmla="*/ 1706 h 5511"/>
                    <a:gd name="T48" fmla="*/ 8764 w 10416"/>
                    <a:gd name="T49" fmla="*/ 0 h 5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16" h="5511">
                      <a:moveTo>
                        <a:pt x="8764" y="0"/>
                      </a:moveTo>
                      <a:lnTo>
                        <a:pt x="6996" y="0"/>
                      </a:lnTo>
                      <a:cubicBezTo>
                        <a:pt x="6677" y="0"/>
                        <a:pt x="6372" y="96"/>
                        <a:pt x="6108" y="259"/>
                      </a:cubicBezTo>
                      <a:cubicBezTo>
                        <a:pt x="5795" y="388"/>
                        <a:pt x="5530" y="614"/>
                        <a:pt x="5348" y="898"/>
                      </a:cubicBezTo>
                      <a:lnTo>
                        <a:pt x="4285" y="2564"/>
                      </a:lnTo>
                      <a:lnTo>
                        <a:pt x="2674" y="2564"/>
                      </a:lnTo>
                      <a:lnTo>
                        <a:pt x="397" y="198"/>
                      </a:lnTo>
                      <a:cubicBezTo>
                        <a:pt x="311" y="108"/>
                        <a:pt x="172" y="108"/>
                        <a:pt x="87" y="198"/>
                      </a:cubicBezTo>
                      <a:cubicBezTo>
                        <a:pt x="1" y="287"/>
                        <a:pt x="0" y="431"/>
                        <a:pt x="86" y="520"/>
                      </a:cubicBezTo>
                      <a:lnTo>
                        <a:pt x="2252" y="2772"/>
                      </a:lnTo>
                      <a:cubicBezTo>
                        <a:pt x="2206" y="2852"/>
                        <a:pt x="2132" y="3016"/>
                        <a:pt x="2132" y="3119"/>
                      </a:cubicBezTo>
                      <a:cubicBezTo>
                        <a:pt x="2132" y="3430"/>
                        <a:pt x="2374" y="3679"/>
                        <a:pt x="2672" y="3679"/>
                      </a:cubicBezTo>
                      <a:lnTo>
                        <a:pt x="4447" y="3679"/>
                      </a:lnTo>
                      <a:cubicBezTo>
                        <a:pt x="4648" y="3679"/>
                        <a:pt x="4914" y="3594"/>
                        <a:pt x="5026" y="3418"/>
                      </a:cubicBezTo>
                      <a:cubicBezTo>
                        <a:pt x="5111" y="3288"/>
                        <a:pt x="5196" y="3157"/>
                        <a:pt x="5279" y="3028"/>
                      </a:cubicBezTo>
                      <a:lnTo>
                        <a:pt x="5279" y="3755"/>
                      </a:lnTo>
                      <a:lnTo>
                        <a:pt x="5279" y="4318"/>
                      </a:lnTo>
                      <a:lnTo>
                        <a:pt x="5279" y="5511"/>
                      </a:lnTo>
                      <a:lnTo>
                        <a:pt x="5930" y="5511"/>
                      </a:lnTo>
                      <a:lnTo>
                        <a:pt x="10400" y="5511"/>
                      </a:lnTo>
                      <a:lnTo>
                        <a:pt x="10416" y="5511"/>
                      </a:lnTo>
                      <a:lnTo>
                        <a:pt x="10416" y="4318"/>
                      </a:lnTo>
                      <a:lnTo>
                        <a:pt x="10416" y="3755"/>
                      </a:lnTo>
                      <a:lnTo>
                        <a:pt x="10416" y="1706"/>
                      </a:lnTo>
                      <a:cubicBezTo>
                        <a:pt x="10416" y="765"/>
                        <a:pt x="9672" y="0"/>
                        <a:pt x="8764" y="0"/>
                      </a:cubicBezTo>
                    </a:path>
                  </a:pathLst>
                </a:custGeom>
                <a:grpFill/>
                <a:ln w="0">
                  <a:noFill/>
                  <a:prstDash val="solid"/>
                  <a:round/>
                  <a:headEnd/>
                  <a:tailEnd/>
                </a:ln>
              </p:spPr>
              <p:txBody>
                <a:bodyPr vert="horz" wrap="square" lIns="91440" tIns="45720" rIns="91440" bIns="45720" numCol="1" anchor="ctr" anchorCtr="0" compatLnSpc="1">
                  <a:prstTxWarp prst="textNoShape">
                    <a:avLst/>
                  </a:prstTxWarp>
                  <a:noAutofit/>
                </a:bodyPr>
                <a:lstStyle/>
                <a:p>
                  <a:endParaRPr lang="en-US" sz="1600" b="1" dirty="0">
                    <a:solidFill>
                      <a:srgbClr val="006983"/>
                    </a:solidFill>
                  </a:endParaRPr>
                </a:p>
              </p:txBody>
            </p:sp>
          </p:grpSp>
        </p:grpSp>
      </p:grpSp>
      <p:grpSp>
        <p:nvGrpSpPr>
          <p:cNvPr id="38" name="Group 37"/>
          <p:cNvGrpSpPr/>
          <p:nvPr/>
        </p:nvGrpSpPr>
        <p:grpSpPr>
          <a:xfrm>
            <a:off x="828794" y="3545195"/>
            <a:ext cx="7648128" cy="1116099"/>
            <a:chOff x="828794" y="3545195"/>
            <a:chExt cx="7648128" cy="1116099"/>
          </a:xfrm>
        </p:grpSpPr>
        <p:sp>
          <p:nvSpPr>
            <p:cNvPr id="12" name="Freeform 11"/>
            <p:cNvSpPr/>
            <p:nvPr/>
          </p:nvSpPr>
          <p:spPr>
            <a:xfrm>
              <a:off x="1218630" y="3545195"/>
              <a:ext cx="7258292" cy="1116099"/>
            </a:xfrm>
            <a:custGeom>
              <a:avLst/>
              <a:gdLst>
                <a:gd name="connsiteX0" fmla="*/ 0 w 7394035"/>
                <a:gd name="connsiteY0" fmla="*/ 0 h 1296773"/>
                <a:gd name="connsiteX1" fmla="*/ 6745649 w 7394035"/>
                <a:gd name="connsiteY1" fmla="*/ 0 h 1296773"/>
                <a:gd name="connsiteX2" fmla="*/ 7394035 w 7394035"/>
                <a:gd name="connsiteY2" fmla="*/ 648387 h 1296773"/>
                <a:gd name="connsiteX3" fmla="*/ 6745649 w 7394035"/>
                <a:gd name="connsiteY3" fmla="*/ 1296773 h 1296773"/>
                <a:gd name="connsiteX4" fmla="*/ 0 w 7394035"/>
                <a:gd name="connsiteY4" fmla="*/ 1296773 h 1296773"/>
                <a:gd name="connsiteX5" fmla="*/ 0 w 7394035"/>
                <a:gd name="connsiteY5" fmla="*/ 0 h 129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4035" h="1296773">
                  <a:moveTo>
                    <a:pt x="7394035" y="1296772"/>
                  </a:moveTo>
                  <a:lnTo>
                    <a:pt x="648386" y="1296772"/>
                  </a:lnTo>
                  <a:lnTo>
                    <a:pt x="0" y="648386"/>
                  </a:lnTo>
                  <a:lnTo>
                    <a:pt x="648386" y="1"/>
                  </a:lnTo>
                  <a:lnTo>
                    <a:pt x="7394035" y="1"/>
                  </a:lnTo>
                  <a:lnTo>
                    <a:pt x="7394035" y="1296772"/>
                  </a:lnTo>
                  <a:close/>
                </a:path>
              </a:pathLst>
            </a:custGeom>
            <a:no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72026" tIns="48578" rIns="90678" bIns="48578" numCol="1" spcCol="1270" anchor="t" anchorCtr="0">
              <a:noAutofit/>
            </a:bodyPr>
            <a:lstStyle/>
            <a:p>
              <a:pPr defTabSz="566724">
                <a:lnSpc>
                  <a:spcPct val="90000"/>
                </a:lnSpc>
                <a:spcBef>
                  <a:spcPct val="0"/>
                </a:spcBef>
                <a:spcAft>
                  <a:spcPct val="35000"/>
                </a:spcAft>
              </a:pPr>
              <a:r>
                <a:rPr lang="en-US" b="1" dirty="0">
                  <a:solidFill>
                    <a:schemeClr val="accent3"/>
                  </a:solidFill>
                </a:rPr>
                <a:t>Maximize Quality</a:t>
              </a:r>
            </a:p>
            <a:p>
              <a:pPr marL="85723" lvl="1" indent="-85723" defTabSz="433377">
                <a:lnSpc>
                  <a:spcPct val="90000"/>
                </a:lnSpc>
                <a:spcBef>
                  <a:spcPct val="0"/>
                </a:spcBef>
                <a:spcAft>
                  <a:spcPct val="15000"/>
                </a:spcAft>
                <a:buChar char="••"/>
              </a:pPr>
              <a:r>
                <a:rPr lang="en-US" sz="1200" dirty="0">
                  <a:solidFill>
                    <a:schemeClr val="tx1"/>
                  </a:solidFill>
                </a:rPr>
                <a:t>Co-production leads to high guardrail scores on application quality.</a:t>
              </a:r>
            </a:p>
            <a:p>
              <a:pPr marL="85723" lvl="1" indent="-85723" defTabSz="433377">
                <a:lnSpc>
                  <a:spcPct val="90000"/>
                </a:lnSpc>
                <a:spcBef>
                  <a:spcPct val="0"/>
                </a:spcBef>
                <a:spcAft>
                  <a:spcPct val="15000"/>
                </a:spcAft>
                <a:buChar char="••"/>
              </a:pPr>
              <a:r>
                <a:rPr lang="en-US" sz="1200" dirty="0">
                  <a:solidFill>
                    <a:schemeClr val="tx1"/>
                  </a:solidFill>
                </a:rPr>
                <a:t>Keeping business and IT aligned through frequent playback sessions.</a:t>
              </a:r>
            </a:p>
            <a:p>
              <a:pPr marL="85723" lvl="1" indent="-85723" defTabSz="433377">
                <a:lnSpc>
                  <a:spcPct val="90000"/>
                </a:lnSpc>
                <a:spcBef>
                  <a:spcPct val="0"/>
                </a:spcBef>
                <a:spcAft>
                  <a:spcPct val="15000"/>
                </a:spcAft>
                <a:buChar char="••"/>
              </a:pPr>
              <a:r>
                <a:rPr lang="en-US" sz="1200" dirty="0">
                  <a:solidFill>
                    <a:schemeClr val="tx1"/>
                  </a:solidFill>
                </a:rPr>
                <a:t>Continually iterate for business value.</a:t>
              </a:r>
            </a:p>
          </p:txBody>
        </p:sp>
        <p:grpSp>
          <p:nvGrpSpPr>
            <p:cNvPr id="35" name="Group 34"/>
            <p:cNvGrpSpPr/>
            <p:nvPr/>
          </p:nvGrpSpPr>
          <p:grpSpPr>
            <a:xfrm>
              <a:off x="828794" y="3638339"/>
              <a:ext cx="914400" cy="914400"/>
              <a:chOff x="-204536" y="3665231"/>
              <a:chExt cx="914400" cy="914400"/>
            </a:xfrm>
          </p:grpSpPr>
          <p:sp>
            <p:nvSpPr>
              <p:cNvPr id="32" name="Oval 31"/>
              <p:cNvSpPr>
                <a:spLocks noChangeAspect="1"/>
              </p:cNvSpPr>
              <p:nvPr/>
            </p:nvSpPr>
            <p:spPr>
              <a:xfrm>
                <a:off x="-204536" y="3665231"/>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ID">
                  <a:solidFill>
                    <a:srgbClr val="FFFFFF"/>
                  </a:solidFill>
                </a:endParaRPr>
              </a:p>
            </p:txBody>
          </p:sp>
          <p:pic>
            <p:nvPicPr>
              <p:cNvPr id="31" name="Picture 6" descr="Image result for SYNAPSIS ICON">
                <a:extLst>
                  <a:ext uri="{FF2B5EF4-FFF2-40B4-BE49-F238E27FC236}">
                    <a16:creationId xmlns:a16="http://schemas.microsoft.com/office/drawing/2014/main" xmlns="" id="{63B01AC9-D3D7-4D03-A640-F7AEB5513F15}"/>
                  </a:ext>
                </a:extLst>
              </p:cNvPr>
              <p:cNvPicPr>
                <a:picLocks noChangeAspect="1" noChangeArrowheads="1"/>
              </p:cNvPicPr>
              <p:nvPr/>
            </p:nvPicPr>
            <p:blipFill>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36964" y="3907967"/>
                <a:ext cx="431401" cy="428929"/>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4051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8889"/>
            <a:ext cx="8413750" cy="384810"/>
          </a:xfrm>
        </p:spPr>
        <p:txBody>
          <a:bodyPr/>
          <a:lstStyle/>
          <a:p>
            <a:r>
              <a:rPr lang="en-US" dirty="0"/>
              <a:t>Training and Enablement</a:t>
            </a:r>
          </a:p>
        </p:txBody>
      </p:sp>
      <p:sp>
        <p:nvSpPr>
          <p:cNvPr id="50" name="TextBox 49"/>
          <p:cNvSpPr txBox="1"/>
          <p:nvPr/>
        </p:nvSpPr>
        <p:spPr>
          <a:xfrm>
            <a:off x="4796849" y="371294"/>
            <a:ext cx="4189362" cy="5238529"/>
          </a:xfrm>
          <a:prstGeom prst="rect">
            <a:avLst/>
          </a:prstGeom>
          <a:noFill/>
        </p:spPr>
        <p:txBody>
          <a:bodyPr wrap="square" lIns="67227" tIns="33613" rIns="67227" bIns="33613" rtlCol="0">
            <a:spAutoFit/>
          </a:bodyPr>
          <a:lstStyle/>
          <a:p>
            <a:pPr marL="214264" indent="-214264" defTabSz="685645">
              <a:buFont typeface="Arial" panose="020B0604020202020204" pitchFamily="34" charset="0"/>
              <a:buChar char="•"/>
            </a:pPr>
            <a:r>
              <a:rPr lang="en-US" sz="1200" dirty="0">
                <a:solidFill>
                  <a:srgbClr val="000000"/>
                </a:solidFill>
              </a:rPr>
              <a:t>Key client target roles recommended:</a:t>
            </a:r>
          </a:p>
          <a:p>
            <a:pPr marL="557087" lvl="1" indent="-214264" defTabSz="685645">
              <a:buFontTx/>
              <a:buChar char="-"/>
            </a:pPr>
            <a:r>
              <a:rPr lang="en-US" sz="1200" dirty="0">
                <a:solidFill>
                  <a:srgbClr val="000000"/>
                </a:solidFill>
              </a:rPr>
              <a:t>Business (Business Architect) x 2</a:t>
            </a:r>
          </a:p>
          <a:p>
            <a:pPr marL="557087" lvl="1" indent="-214264" defTabSz="685645">
              <a:buFontTx/>
              <a:buChar char="-"/>
            </a:pPr>
            <a:r>
              <a:rPr lang="en-AU" sz="1200" dirty="0">
                <a:solidFill>
                  <a:srgbClr val="000000"/>
                </a:solidFill>
              </a:rPr>
              <a:t>Technical (System Architect) x 2</a:t>
            </a:r>
            <a:endParaRPr lang="en-US" sz="1200" dirty="0">
              <a:solidFill>
                <a:srgbClr val="000000"/>
              </a:solidFill>
            </a:endParaRPr>
          </a:p>
          <a:p>
            <a:pPr marL="214264" indent="-214264" defTabSz="685645">
              <a:buFont typeface="Arial" panose="020B0604020202020204" pitchFamily="34" charset="0"/>
              <a:buChar char="•"/>
            </a:pPr>
            <a:endParaRPr lang="en-US" sz="1200" dirty="0">
              <a:solidFill>
                <a:srgbClr val="000000"/>
              </a:solidFill>
            </a:endParaRPr>
          </a:p>
          <a:p>
            <a:pPr marL="214264" indent="-214264" defTabSz="685645">
              <a:buFont typeface="Arial" panose="020B0604020202020204" pitchFamily="34" charset="0"/>
              <a:buChar char="•"/>
            </a:pPr>
            <a:r>
              <a:rPr lang="en-US" sz="1200" dirty="0">
                <a:solidFill>
                  <a:srgbClr val="000000"/>
                </a:solidFill>
              </a:rPr>
              <a:t>Recommendation that initial training is undertaken through mentored self-study. Subsequent training can be online or classroom based.</a:t>
            </a:r>
          </a:p>
          <a:p>
            <a:pPr marL="214264" indent="-214264" defTabSz="685645">
              <a:buFont typeface="Arial" panose="020B0604020202020204" pitchFamily="34" charset="0"/>
              <a:buChar char="•"/>
            </a:pPr>
            <a:endParaRPr lang="en-AU" sz="1200" dirty="0">
              <a:solidFill>
                <a:srgbClr val="000000"/>
              </a:solidFill>
            </a:endParaRPr>
          </a:p>
          <a:p>
            <a:pPr marL="214264" indent="-214264" defTabSz="685645">
              <a:buFont typeface="Arial" panose="020B0604020202020204" pitchFamily="34" charset="0"/>
              <a:buChar char="•"/>
            </a:pPr>
            <a:r>
              <a:rPr lang="en-US" sz="1200" dirty="0">
                <a:solidFill>
                  <a:srgbClr val="000000"/>
                </a:solidFill>
              </a:rPr>
              <a:t>Continuous development through </a:t>
            </a:r>
            <a:r>
              <a:rPr lang="en-US" sz="1200" b="1" dirty="0">
                <a:solidFill>
                  <a:srgbClr val="000000"/>
                </a:solidFill>
              </a:rPr>
              <a:t>on-the-job mentoring</a:t>
            </a:r>
            <a:r>
              <a:rPr lang="en-US" sz="1200" dirty="0">
                <a:solidFill>
                  <a:srgbClr val="000000"/>
                </a:solidFill>
              </a:rPr>
              <a:t> plus regular assessment on skills and gaps.</a:t>
            </a:r>
          </a:p>
          <a:p>
            <a:pPr marL="557087" lvl="1" indent="-214264" defTabSz="685645">
              <a:buFont typeface="Arial" panose="020B0604020202020204" pitchFamily="34" charset="0"/>
              <a:buChar char="‒"/>
            </a:pPr>
            <a:r>
              <a:rPr lang="en-AU" sz="1200" dirty="0">
                <a:solidFill>
                  <a:srgbClr val="000000"/>
                </a:solidFill>
              </a:rPr>
              <a:t>Clear enablement plan supported by regular checkpoints.</a:t>
            </a:r>
            <a:br>
              <a:rPr lang="en-AU" sz="1200" dirty="0">
                <a:solidFill>
                  <a:srgbClr val="000000"/>
                </a:solidFill>
              </a:rPr>
            </a:br>
            <a:endParaRPr lang="en-AU" sz="1200" dirty="0">
              <a:solidFill>
                <a:srgbClr val="000000"/>
              </a:solidFill>
            </a:endParaRPr>
          </a:p>
          <a:p>
            <a:pPr marL="557087" lvl="1" indent="-214264" defTabSz="685645">
              <a:buFont typeface="Arial" panose="020B0604020202020204" pitchFamily="34" charset="0"/>
              <a:buChar char="‒"/>
            </a:pPr>
            <a:r>
              <a:rPr lang="en-AU" sz="1200" dirty="0">
                <a:solidFill>
                  <a:srgbClr val="000000"/>
                </a:solidFill>
              </a:rPr>
              <a:t>Coaching and mentoring while embedded within the project team under leadership of Pega Lead Business Architect and Lead System Architect.</a:t>
            </a:r>
            <a:br>
              <a:rPr lang="en-AU" sz="1200" dirty="0">
                <a:solidFill>
                  <a:srgbClr val="000000"/>
                </a:solidFill>
              </a:rPr>
            </a:br>
            <a:endParaRPr lang="en-AU" sz="1200" dirty="0">
              <a:solidFill>
                <a:srgbClr val="000000"/>
              </a:solidFill>
            </a:endParaRPr>
          </a:p>
          <a:p>
            <a:pPr marL="557087" lvl="1" indent="-214264" defTabSz="685645">
              <a:buFont typeface="Arial" panose="020B0604020202020204" pitchFamily="34" charset="0"/>
              <a:buChar char="‒"/>
            </a:pPr>
            <a:r>
              <a:rPr lang="en-AU" sz="1200" dirty="0">
                <a:solidFill>
                  <a:srgbClr val="000000"/>
                </a:solidFill>
              </a:rPr>
              <a:t>Immediate focus upon delivering early value.</a:t>
            </a:r>
            <a:br>
              <a:rPr lang="en-AU" sz="1200" dirty="0">
                <a:solidFill>
                  <a:srgbClr val="000000"/>
                </a:solidFill>
              </a:rPr>
            </a:br>
            <a:endParaRPr lang="en-AU" sz="1200" dirty="0">
              <a:solidFill>
                <a:srgbClr val="000000"/>
              </a:solidFill>
            </a:endParaRPr>
          </a:p>
          <a:p>
            <a:pPr marL="557087" lvl="1" indent="-214264" defTabSz="685645">
              <a:buFont typeface="Arial" panose="020B0604020202020204" pitchFamily="34" charset="0"/>
              <a:buChar char="‒"/>
            </a:pPr>
            <a:r>
              <a:rPr lang="en-AU" sz="1200" dirty="0">
                <a:solidFill>
                  <a:srgbClr val="000000"/>
                </a:solidFill>
              </a:rPr>
              <a:t>Medium term goals through </a:t>
            </a:r>
            <a:r>
              <a:rPr lang="en-AU" sz="1200" b="1" dirty="0">
                <a:solidFill>
                  <a:srgbClr val="000000"/>
                </a:solidFill>
              </a:rPr>
              <a:t>objective based enablement</a:t>
            </a:r>
            <a:r>
              <a:rPr lang="en-AU" sz="1200" dirty="0">
                <a:solidFill>
                  <a:srgbClr val="000000"/>
                </a:solidFill>
              </a:rPr>
              <a:t> to support future phases and continuous improvement  through </a:t>
            </a:r>
            <a:r>
              <a:rPr lang="en-AU" sz="1200" b="1" dirty="0">
                <a:solidFill>
                  <a:srgbClr val="000000"/>
                </a:solidFill>
              </a:rPr>
              <a:t>2018 and beyond.</a:t>
            </a:r>
          </a:p>
          <a:p>
            <a:pPr marL="342822" lvl="1" defTabSz="685645"/>
            <a:endParaRPr lang="en-US" sz="1200" dirty="0">
              <a:solidFill>
                <a:srgbClr val="000000"/>
              </a:solidFill>
            </a:endParaRPr>
          </a:p>
          <a:p>
            <a:pPr marL="557087" lvl="1" indent="-214264" defTabSz="685645">
              <a:buFont typeface="Arial" panose="020B0604020202020204" pitchFamily="34" charset="0"/>
              <a:buChar char="•"/>
            </a:pPr>
            <a:endParaRPr lang="en-AU" sz="1200" dirty="0">
              <a:solidFill>
                <a:srgbClr val="000000"/>
              </a:solidFill>
            </a:endParaRPr>
          </a:p>
          <a:p>
            <a:pPr marL="557087" lvl="1" indent="-214264" defTabSz="685645">
              <a:buFont typeface="Arial" panose="020B0604020202020204" pitchFamily="34" charset="0"/>
              <a:buChar char="•"/>
            </a:pPr>
            <a:endParaRPr lang="en-AU" sz="1200" dirty="0">
              <a:solidFill>
                <a:srgbClr val="000000"/>
              </a:solidFill>
            </a:endParaRPr>
          </a:p>
          <a:p>
            <a:pPr marL="557087" lvl="1" indent="-214264" defTabSz="685645">
              <a:buFont typeface="Arial" panose="020B0604020202020204" pitchFamily="34" charset="0"/>
              <a:buChar char="•"/>
            </a:pPr>
            <a:endParaRPr lang="en-AU" sz="1200" dirty="0">
              <a:solidFill>
                <a:srgbClr val="000000"/>
              </a:solidFill>
            </a:endParaRPr>
          </a:p>
        </p:txBody>
      </p:sp>
      <p:sp>
        <p:nvSpPr>
          <p:cNvPr id="3" name="Rectangle 2"/>
          <p:cNvSpPr>
            <a:spLocks noChangeArrowheads="1"/>
          </p:cNvSpPr>
          <p:nvPr/>
        </p:nvSpPr>
        <p:spPr bwMode="auto">
          <a:xfrm>
            <a:off x="904587" y="570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pSp>
        <p:nvGrpSpPr>
          <p:cNvPr id="8" name="Group 7"/>
          <p:cNvGrpSpPr/>
          <p:nvPr/>
        </p:nvGrpSpPr>
        <p:grpSpPr>
          <a:xfrm>
            <a:off x="309541" y="1121812"/>
            <a:ext cx="4357446" cy="3050138"/>
            <a:chOff x="487000" y="942830"/>
            <a:chExt cx="4491490" cy="3299108"/>
          </a:xfrm>
        </p:grpSpPr>
        <p:grpSp>
          <p:nvGrpSpPr>
            <p:cNvPr id="9" name="Group 8"/>
            <p:cNvGrpSpPr/>
            <p:nvPr/>
          </p:nvGrpSpPr>
          <p:grpSpPr>
            <a:xfrm>
              <a:off x="1326383" y="1218230"/>
              <a:ext cx="3652107" cy="2578217"/>
              <a:chOff x="1326383" y="1218230"/>
              <a:chExt cx="3652107" cy="2578217"/>
            </a:xfrm>
          </p:grpSpPr>
          <p:grpSp>
            <p:nvGrpSpPr>
              <p:cNvPr id="13" name="Group 12"/>
              <p:cNvGrpSpPr/>
              <p:nvPr/>
            </p:nvGrpSpPr>
            <p:grpSpPr>
              <a:xfrm>
                <a:off x="2438490" y="1218230"/>
                <a:ext cx="2540000" cy="2578217"/>
                <a:chOff x="2438490" y="1218230"/>
                <a:chExt cx="2540000" cy="2578217"/>
              </a:xfrm>
            </p:grpSpPr>
            <p:sp>
              <p:nvSpPr>
                <p:cNvPr id="17" name="Donut 16"/>
                <p:cNvSpPr/>
                <p:nvPr/>
              </p:nvSpPr>
              <p:spPr>
                <a:xfrm>
                  <a:off x="2438490" y="1236127"/>
                  <a:ext cx="2540000" cy="2560320"/>
                </a:xfrm>
                <a:prstGeom prst="donut">
                  <a:avLst>
                    <a:gd name="adj" fmla="val 1484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lock Arc 17"/>
                <p:cNvSpPr/>
                <p:nvPr/>
              </p:nvSpPr>
              <p:spPr>
                <a:xfrm rot="16200000">
                  <a:off x="2433909" y="1246363"/>
                  <a:ext cx="1365837" cy="1354878"/>
                </a:xfrm>
                <a:custGeom>
                  <a:avLst/>
                  <a:gdLst>
                    <a:gd name="connsiteX0" fmla="*/ 1065206 w 2332368"/>
                    <a:gd name="connsiteY0" fmla="*/ 4770 h 2540180"/>
                    <a:gd name="connsiteX1" fmla="*/ 2007260 w 2332368"/>
                    <a:gd name="connsiteY1" fmla="*/ 390292 h 2540180"/>
                    <a:gd name="connsiteX2" fmla="*/ 2331777 w 2332368"/>
                    <a:gd name="connsiteY2" fmla="*/ 1310484 h 2540180"/>
                    <a:gd name="connsiteX3" fmla="*/ 1992850 w 2332368"/>
                    <a:gd name="connsiteY3" fmla="*/ 1298739 h 2540180"/>
                    <a:gd name="connsiteX4" fmla="*/ 1772030 w 2332368"/>
                    <a:gd name="connsiteY4" fmla="*/ 636353 h 2540180"/>
                    <a:gd name="connsiteX5" fmla="*/ 1092187 w 2332368"/>
                    <a:gd name="connsiteY5" fmla="*/ 342860 h 2540180"/>
                    <a:gd name="connsiteX6" fmla="*/ 1065206 w 2332368"/>
                    <a:gd name="connsiteY6" fmla="*/ 4770 h 2540180"/>
                    <a:gd name="connsiteX0" fmla="*/ 0 w 1267161"/>
                    <a:gd name="connsiteY0" fmla="*/ 4776 h 1310490"/>
                    <a:gd name="connsiteX1" fmla="*/ 942054 w 1267161"/>
                    <a:gd name="connsiteY1" fmla="*/ 390298 h 1310490"/>
                    <a:gd name="connsiteX2" fmla="*/ 1266571 w 1267161"/>
                    <a:gd name="connsiteY2" fmla="*/ 1310490 h 1310490"/>
                    <a:gd name="connsiteX3" fmla="*/ 927644 w 1267161"/>
                    <a:gd name="connsiteY3" fmla="*/ 1298745 h 1310490"/>
                    <a:gd name="connsiteX4" fmla="*/ 706824 w 1267161"/>
                    <a:gd name="connsiteY4" fmla="*/ 636359 h 1310490"/>
                    <a:gd name="connsiteX5" fmla="*/ 26981 w 1267161"/>
                    <a:gd name="connsiteY5" fmla="*/ 342866 h 1310490"/>
                    <a:gd name="connsiteX6" fmla="*/ 0 w 1267161"/>
                    <a:gd name="connsiteY6" fmla="*/ 4776 h 1310490"/>
                    <a:gd name="connsiteX0" fmla="*/ 0 w 1267238"/>
                    <a:gd name="connsiteY0" fmla="*/ 4484 h 1310198"/>
                    <a:gd name="connsiteX1" fmla="*/ 942054 w 1267238"/>
                    <a:gd name="connsiteY1" fmla="*/ 390006 h 1310198"/>
                    <a:gd name="connsiteX2" fmla="*/ 1266571 w 1267238"/>
                    <a:gd name="connsiteY2" fmla="*/ 1310198 h 1310198"/>
                    <a:gd name="connsiteX3" fmla="*/ 927644 w 1267238"/>
                    <a:gd name="connsiteY3" fmla="*/ 1298453 h 1310198"/>
                    <a:gd name="connsiteX4" fmla="*/ 706824 w 1267238"/>
                    <a:gd name="connsiteY4" fmla="*/ 636067 h 1310198"/>
                    <a:gd name="connsiteX5" fmla="*/ 26981 w 1267238"/>
                    <a:gd name="connsiteY5" fmla="*/ 342574 h 1310198"/>
                    <a:gd name="connsiteX6" fmla="*/ 0 w 1267238"/>
                    <a:gd name="connsiteY6" fmla="*/ 4484 h 1310198"/>
                    <a:gd name="connsiteX0" fmla="*/ 0 w 1267171"/>
                    <a:gd name="connsiteY0" fmla="*/ 4848 h 1310562"/>
                    <a:gd name="connsiteX1" fmla="*/ 942054 w 1267171"/>
                    <a:gd name="connsiteY1" fmla="*/ 390370 h 1310562"/>
                    <a:gd name="connsiteX2" fmla="*/ 1266571 w 1267171"/>
                    <a:gd name="connsiteY2" fmla="*/ 1310562 h 1310562"/>
                    <a:gd name="connsiteX3" fmla="*/ 927644 w 1267171"/>
                    <a:gd name="connsiteY3" fmla="*/ 1298817 h 1310562"/>
                    <a:gd name="connsiteX4" fmla="*/ 706824 w 1267171"/>
                    <a:gd name="connsiteY4" fmla="*/ 636431 h 1310562"/>
                    <a:gd name="connsiteX5" fmla="*/ 26981 w 1267171"/>
                    <a:gd name="connsiteY5" fmla="*/ 342938 h 1310562"/>
                    <a:gd name="connsiteX6" fmla="*/ 0 w 1267171"/>
                    <a:gd name="connsiteY6" fmla="*/ 4848 h 1310562"/>
                    <a:gd name="connsiteX0" fmla="*/ 0 w 1267171"/>
                    <a:gd name="connsiteY0" fmla="*/ 4848 h 1310562"/>
                    <a:gd name="connsiteX1" fmla="*/ 942054 w 1267171"/>
                    <a:gd name="connsiteY1" fmla="*/ 390370 h 1310562"/>
                    <a:gd name="connsiteX2" fmla="*/ 1266571 w 1267171"/>
                    <a:gd name="connsiteY2" fmla="*/ 1310562 h 1310562"/>
                    <a:gd name="connsiteX3" fmla="*/ 927644 w 1267171"/>
                    <a:gd name="connsiteY3" fmla="*/ 1298817 h 1310562"/>
                    <a:gd name="connsiteX4" fmla="*/ 706824 w 1267171"/>
                    <a:gd name="connsiteY4" fmla="*/ 636431 h 1310562"/>
                    <a:gd name="connsiteX5" fmla="*/ 26981 w 1267171"/>
                    <a:gd name="connsiteY5" fmla="*/ 342938 h 1310562"/>
                    <a:gd name="connsiteX6" fmla="*/ 0 w 1267171"/>
                    <a:gd name="connsiteY6" fmla="*/ 4848 h 1310562"/>
                    <a:gd name="connsiteX0" fmla="*/ 0 w 1267237"/>
                    <a:gd name="connsiteY0" fmla="*/ 4848 h 1310562"/>
                    <a:gd name="connsiteX1" fmla="*/ 942054 w 1267237"/>
                    <a:gd name="connsiteY1" fmla="*/ 390370 h 1310562"/>
                    <a:gd name="connsiteX2" fmla="*/ 1266571 w 1267237"/>
                    <a:gd name="connsiteY2" fmla="*/ 1310562 h 1310562"/>
                    <a:gd name="connsiteX3" fmla="*/ 927644 w 1267237"/>
                    <a:gd name="connsiteY3" fmla="*/ 1298817 h 1310562"/>
                    <a:gd name="connsiteX4" fmla="*/ 706824 w 1267237"/>
                    <a:gd name="connsiteY4" fmla="*/ 636431 h 1310562"/>
                    <a:gd name="connsiteX5" fmla="*/ 26981 w 1267237"/>
                    <a:gd name="connsiteY5" fmla="*/ 342938 h 1310562"/>
                    <a:gd name="connsiteX6" fmla="*/ 0 w 1267237"/>
                    <a:gd name="connsiteY6" fmla="*/ 4848 h 1310562"/>
                    <a:gd name="connsiteX0" fmla="*/ 0 w 1267251"/>
                    <a:gd name="connsiteY0" fmla="*/ 4916 h 1310630"/>
                    <a:gd name="connsiteX1" fmla="*/ 944594 w 1267251"/>
                    <a:gd name="connsiteY1" fmla="*/ 387901 h 1310630"/>
                    <a:gd name="connsiteX2" fmla="*/ 1266571 w 1267251"/>
                    <a:gd name="connsiteY2" fmla="*/ 1310630 h 1310630"/>
                    <a:gd name="connsiteX3" fmla="*/ 927644 w 1267251"/>
                    <a:gd name="connsiteY3" fmla="*/ 1298885 h 1310630"/>
                    <a:gd name="connsiteX4" fmla="*/ 706824 w 1267251"/>
                    <a:gd name="connsiteY4" fmla="*/ 636499 h 1310630"/>
                    <a:gd name="connsiteX5" fmla="*/ 26981 w 1267251"/>
                    <a:gd name="connsiteY5" fmla="*/ 343006 h 1310630"/>
                    <a:gd name="connsiteX6" fmla="*/ 0 w 1267251"/>
                    <a:gd name="connsiteY6" fmla="*/ 4916 h 1310630"/>
                    <a:gd name="connsiteX0" fmla="*/ 0 w 1267251"/>
                    <a:gd name="connsiteY0" fmla="*/ 4916 h 1310630"/>
                    <a:gd name="connsiteX1" fmla="*/ 944594 w 1267251"/>
                    <a:gd name="connsiteY1" fmla="*/ 387901 h 1310630"/>
                    <a:gd name="connsiteX2" fmla="*/ 1266571 w 1267251"/>
                    <a:gd name="connsiteY2" fmla="*/ 1310630 h 1310630"/>
                    <a:gd name="connsiteX3" fmla="*/ 927644 w 1267251"/>
                    <a:gd name="connsiteY3" fmla="*/ 1298885 h 1310630"/>
                    <a:gd name="connsiteX4" fmla="*/ 706824 w 1267251"/>
                    <a:gd name="connsiteY4" fmla="*/ 636499 h 1310630"/>
                    <a:gd name="connsiteX5" fmla="*/ 26981 w 1267251"/>
                    <a:gd name="connsiteY5" fmla="*/ 343009 h 1310630"/>
                    <a:gd name="connsiteX6" fmla="*/ 0 w 1267251"/>
                    <a:gd name="connsiteY6" fmla="*/ 4916 h 1310630"/>
                    <a:gd name="connsiteX0" fmla="*/ 0 w 1267251"/>
                    <a:gd name="connsiteY0" fmla="*/ 4916 h 1310630"/>
                    <a:gd name="connsiteX1" fmla="*/ 944594 w 1267251"/>
                    <a:gd name="connsiteY1" fmla="*/ 387901 h 1310630"/>
                    <a:gd name="connsiteX2" fmla="*/ 1266571 w 1267251"/>
                    <a:gd name="connsiteY2" fmla="*/ 1310630 h 1310630"/>
                    <a:gd name="connsiteX3" fmla="*/ 927644 w 1267251"/>
                    <a:gd name="connsiteY3" fmla="*/ 1298885 h 1310630"/>
                    <a:gd name="connsiteX4" fmla="*/ 706824 w 1267251"/>
                    <a:gd name="connsiteY4" fmla="*/ 636499 h 1310630"/>
                    <a:gd name="connsiteX5" fmla="*/ 26981 w 1267251"/>
                    <a:gd name="connsiteY5" fmla="*/ 343009 h 1310630"/>
                    <a:gd name="connsiteX6" fmla="*/ 0 w 1267251"/>
                    <a:gd name="connsiteY6" fmla="*/ 4916 h 1310630"/>
                    <a:gd name="connsiteX0" fmla="*/ 0 w 1267251"/>
                    <a:gd name="connsiteY0" fmla="*/ 4916 h 1310630"/>
                    <a:gd name="connsiteX1" fmla="*/ 944594 w 1267251"/>
                    <a:gd name="connsiteY1" fmla="*/ 387901 h 1310630"/>
                    <a:gd name="connsiteX2" fmla="*/ 1266571 w 1267251"/>
                    <a:gd name="connsiteY2" fmla="*/ 1310630 h 1310630"/>
                    <a:gd name="connsiteX3" fmla="*/ 912406 w 1267251"/>
                    <a:gd name="connsiteY3" fmla="*/ 1291268 h 1310630"/>
                    <a:gd name="connsiteX4" fmla="*/ 706824 w 1267251"/>
                    <a:gd name="connsiteY4" fmla="*/ 636499 h 1310630"/>
                    <a:gd name="connsiteX5" fmla="*/ 26981 w 1267251"/>
                    <a:gd name="connsiteY5" fmla="*/ 343009 h 1310630"/>
                    <a:gd name="connsiteX6" fmla="*/ 0 w 1267251"/>
                    <a:gd name="connsiteY6" fmla="*/ 4916 h 1310630"/>
                    <a:gd name="connsiteX0" fmla="*/ 0 w 1267251"/>
                    <a:gd name="connsiteY0" fmla="*/ 4916 h 1310630"/>
                    <a:gd name="connsiteX1" fmla="*/ 944594 w 1267251"/>
                    <a:gd name="connsiteY1" fmla="*/ 387901 h 1310630"/>
                    <a:gd name="connsiteX2" fmla="*/ 1266571 w 1267251"/>
                    <a:gd name="connsiteY2" fmla="*/ 1310630 h 1310630"/>
                    <a:gd name="connsiteX3" fmla="*/ 917488 w 1267251"/>
                    <a:gd name="connsiteY3" fmla="*/ 1291271 h 1310630"/>
                    <a:gd name="connsiteX4" fmla="*/ 706824 w 1267251"/>
                    <a:gd name="connsiteY4" fmla="*/ 636499 h 1310630"/>
                    <a:gd name="connsiteX5" fmla="*/ 26981 w 1267251"/>
                    <a:gd name="connsiteY5" fmla="*/ 343009 h 1310630"/>
                    <a:gd name="connsiteX6" fmla="*/ 0 w 1267251"/>
                    <a:gd name="connsiteY6" fmla="*/ 4916 h 1310630"/>
                    <a:gd name="connsiteX0" fmla="*/ 0 w 1267251"/>
                    <a:gd name="connsiteY0" fmla="*/ 4916 h 1310630"/>
                    <a:gd name="connsiteX1" fmla="*/ 944594 w 1267251"/>
                    <a:gd name="connsiteY1" fmla="*/ 387901 h 1310630"/>
                    <a:gd name="connsiteX2" fmla="*/ 1266571 w 1267251"/>
                    <a:gd name="connsiteY2" fmla="*/ 1310630 h 1310630"/>
                    <a:gd name="connsiteX3" fmla="*/ 917488 w 1267251"/>
                    <a:gd name="connsiteY3" fmla="*/ 1291271 h 1310630"/>
                    <a:gd name="connsiteX4" fmla="*/ 706824 w 1267251"/>
                    <a:gd name="connsiteY4" fmla="*/ 636499 h 1310630"/>
                    <a:gd name="connsiteX5" fmla="*/ 26981 w 1267251"/>
                    <a:gd name="connsiteY5" fmla="*/ 343009 h 1310630"/>
                    <a:gd name="connsiteX6" fmla="*/ 0 w 1267251"/>
                    <a:gd name="connsiteY6" fmla="*/ 4916 h 1310630"/>
                    <a:gd name="connsiteX0" fmla="*/ 0 w 1267251"/>
                    <a:gd name="connsiteY0" fmla="*/ 4916 h 1310630"/>
                    <a:gd name="connsiteX1" fmla="*/ 944594 w 1267251"/>
                    <a:gd name="connsiteY1" fmla="*/ 387901 h 1310630"/>
                    <a:gd name="connsiteX2" fmla="*/ 1266571 w 1267251"/>
                    <a:gd name="connsiteY2" fmla="*/ 1310630 h 1310630"/>
                    <a:gd name="connsiteX3" fmla="*/ 917488 w 1267251"/>
                    <a:gd name="connsiteY3" fmla="*/ 1291271 h 1310630"/>
                    <a:gd name="connsiteX4" fmla="*/ 703014 w 1267251"/>
                    <a:gd name="connsiteY4" fmla="*/ 644122 h 1310630"/>
                    <a:gd name="connsiteX5" fmla="*/ 26981 w 1267251"/>
                    <a:gd name="connsiteY5" fmla="*/ 343009 h 1310630"/>
                    <a:gd name="connsiteX6" fmla="*/ 0 w 1267251"/>
                    <a:gd name="connsiteY6" fmla="*/ 4916 h 1310630"/>
                    <a:gd name="connsiteX0" fmla="*/ 0 w 1263467"/>
                    <a:gd name="connsiteY0" fmla="*/ 4916 h 1314443"/>
                    <a:gd name="connsiteX1" fmla="*/ 944594 w 1263467"/>
                    <a:gd name="connsiteY1" fmla="*/ 387901 h 1314443"/>
                    <a:gd name="connsiteX2" fmla="*/ 1262763 w 1263467"/>
                    <a:gd name="connsiteY2" fmla="*/ 1314443 h 1314443"/>
                    <a:gd name="connsiteX3" fmla="*/ 917488 w 1263467"/>
                    <a:gd name="connsiteY3" fmla="*/ 1291271 h 1314443"/>
                    <a:gd name="connsiteX4" fmla="*/ 703014 w 1263467"/>
                    <a:gd name="connsiteY4" fmla="*/ 644122 h 1314443"/>
                    <a:gd name="connsiteX5" fmla="*/ 26981 w 1263467"/>
                    <a:gd name="connsiteY5" fmla="*/ 343009 h 1314443"/>
                    <a:gd name="connsiteX6" fmla="*/ 0 w 1263467"/>
                    <a:gd name="connsiteY6" fmla="*/ 4916 h 1314443"/>
                    <a:gd name="connsiteX0" fmla="*/ 0 w 1262763"/>
                    <a:gd name="connsiteY0" fmla="*/ 4916 h 1314443"/>
                    <a:gd name="connsiteX1" fmla="*/ 944594 w 1262763"/>
                    <a:gd name="connsiteY1" fmla="*/ 387901 h 1314443"/>
                    <a:gd name="connsiteX2" fmla="*/ 1262763 w 1262763"/>
                    <a:gd name="connsiteY2" fmla="*/ 1314443 h 1314443"/>
                    <a:gd name="connsiteX3" fmla="*/ 917488 w 1262763"/>
                    <a:gd name="connsiteY3" fmla="*/ 1291271 h 1314443"/>
                    <a:gd name="connsiteX4" fmla="*/ 703014 w 1262763"/>
                    <a:gd name="connsiteY4" fmla="*/ 644122 h 1314443"/>
                    <a:gd name="connsiteX5" fmla="*/ 26981 w 1262763"/>
                    <a:gd name="connsiteY5" fmla="*/ 343009 h 1314443"/>
                    <a:gd name="connsiteX6" fmla="*/ 0 w 1262763"/>
                    <a:gd name="connsiteY6" fmla="*/ 4916 h 1314443"/>
                    <a:gd name="connsiteX0" fmla="*/ 0 w 1262763"/>
                    <a:gd name="connsiteY0" fmla="*/ 4916 h 1314443"/>
                    <a:gd name="connsiteX1" fmla="*/ 944594 w 1262763"/>
                    <a:gd name="connsiteY1" fmla="*/ 387901 h 1314443"/>
                    <a:gd name="connsiteX2" fmla="*/ 1262763 w 1262763"/>
                    <a:gd name="connsiteY2" fmla="*/ 1314443 h 1314443"/>
                    <a:gd name="connsiteX3" fmla="*/ 917488 w 1262763"/>
                    <a:gd name="connsiteY3" fmla="*/ 1291271 h 1314443"/>
                    <a:gd name="connsiteX4" fmla="*/ 703014 w 1262763"/>
                    <a:gd name="connsiteY4" fmla="*/ 644122 h 1314443"/>
                    <a:gd name="connsiteX5" fmla="*/ 26981 w 1262763"/>
                    <a:gd name="connsiteY5" fmla="*/ 343009 h 1314443"/>
                    <a:gd name="connsiteX6" fmla="*/ 0 w 1262763"/>
                    <a:gd name="connsiteY6" fmla="*/ 4916 h 1314443"/>
                    <a:gd name="connsiteX0" fmla="*/ 0 w 1262763"/>
                    <a:gd name="connsiteY0" fmla="*/ 4916 h 1314443"/>
                    <a:gd name="connsiteX1" fmla="*/ 944594 w 1262763"/>
                    <a:gd name="connsiteY1" fmla="*/ 387901 h 1314443"/>
                    <a:gd name="connsiteX2" fmla="*/ 1262763 w 1262763"/>
                    <a:gd name="connsiteY2" fmla="*/ 1314443 h 1314443"/>
                    <a:gd name="connsiteX3" fmla="*/ 917488 w 1262763"/>
                    <a:gd name="connsiteY3" fmla="*/ 1291271 h 1314443"/>
                    <a:gd name="connsiteX4" fmla="*/ 703014 w 1262763"/>
                    <a:gd name="connsiteY4" fmla="*/ 644122 h 1314443"/>
                    <a:gd name="connsiteX5" fmla="*/ 26981 w 1262763"/>
                    <a:gd name="connsiteY5" fmla="*/ 343009 h 1314443"/>
                    <a:gd name="connsiteX6" fmla="*/ 0 w 1262763"/>
                    <a:gd name="connsiteY6" fmla="*/ 4916 h 131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763" h="1314443">
                      <a:moveTo>
                        <a:pt x="0" y="4916"/>
                      </a:moveTo>
                      <a:cubicBezTo>
                        <a:pt x="351392" y="-28346"/>
                        <a:pt x="699588" y="108007"/>
                        <a:pt x="944594" y="387901"/>
                      </a:cubicBezTo>
                      <a:cubicBezTo>
                        <a:pt x="1178945" y="628777"/>
                        <a:pt x="1261320" y="972639"/>
                        <a:pt x="1262763" y="1314443"/>
                      </a:cubicBezTo>
                      <a:lnTo>
                        <a:pt x="917488" y="1291271"/>
                      </a:lnTo>
                      <a:cubicBezTo>
                        <a:pt x="934348" y="1046372"/>
                        <a:pt x="851190" y="823605"/>
                        <a:pt x="703014" y="644122"/>
                      </a:cubicBezTo>
                      <a:cubicBezTo>
                        <a:pt x="528906" y="433227"/>
                        <a:pt x="294421" y="347734"/>
                        <a:pt x="26981" y="343009"/>
                      </a:cubicBezTo>
                      <a:lnTo>
                        <a:pt x="0" y="4916"/>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lock Arc 18"/>
                <p:cNvSpPr/>
                <p:nvPr/>
              </p:nvSpPr>
              <p:spPr>
                <a:xfrm rot="16200000">
                  <a:off x="3244042" y="1144656"/>
                  <a:ext cx="470888" cy="647844"/>
                </a:xfrm>
                <a:custGeom>
                  <a:avLst/>
                  <a:gdLst>
                    <a:gd name="connsiteX0" fmla="*/ 2221555 w 2339319"/>
                    <a:gd name="connsiteY0" fmla="*/ 715991 h 2544823"/>
                    <a:gd name="connsiteX1" fmla="*/ 2338837 w 2339319"/>
                    <a:gd name="connsiteY1" fmla="*/ 1308944 h 2544823"/>
                    <a:gd name="connsiteX2" fmla="*/ 1995845 w 2339319"/>
                    <a:gd name="connsiteY2" fmla="*/ 1298227 h 2544823"/>
                    <a:gd name="connsiteX3" fmla="*/ 1917528 w 2339319"/>
                    <a:gd name="connsiteY3" fmla="*/ 876812 h 2544823"/>
                    <a:gd name="connsiteX4" fmla="*/ 2221555 w 2339319"/>
                    <a:gd name="connsiteY4" fmla="*/ 715991 h 2544823"/>
                    <a:gd name="connsiteX0" fmla="*/ 296407 w 414171"/>
                    <a:gd name="connsiteY0" fmla="*/ 0 h 592953"/>
                    <a:gd name="connsiteX1" fmla="*/ 413689 w 414171"/>
                    <a:gd name="connsiteY1" fmla="*/ 592953 h 592953"/>
                    <a:gd name="connsiteX2" fmla="*/ 70697 w 414171"/>
                    <a:gd name="connsiteY2" fmla="*/ 582236 h 592953"/>
                    <a:gd name="connsiteX3" fmla="*/ 0 w 414171"/>
                    <a:gd name="connsiteY3" fmla="*/ 153201 h 592953"/>
                    <a:gd name="connsiteX4" fmla="*/ 296407 w 414171"/>
                    <a:gd name="connsiteY4" fmla="*/ 0 h 592953"/>
                    <a:gd name="connsiteX0" fmla="*/ 309107 w 426871"/>
                    <a:gd name="connsiteY0" fmla="*/ 0 h 592953"/>
                    <a:gd name="connsiteX1" fmla="*/ 426389 w 426871"/>
                    <a:gd name="connsiteY1" fmla="*/ 592953 h 592953"/>
                    <a:gd name="connsiteX2" fmla="*/ 83397 w 426871"/>
                    <a:gd name="connsiteY2" fmla="*/ 582236 h 592953"/>
                    <a:gd name="connsiteX3" fmla="*/ 0 w 426871"/>
                    <a:gd name="connsiteY3" fmla="*/ 140501 h 592953"/>
                    <a:gd name="connsiteX4" fmla="*/ 309107 w 426871"/>
                    <a:gd name="connsiteY4" fmla="*/ 0 h 592953"/>
                    <a:gd name="connsiteX0" fmla="*/ 309107 w 426871"/>
                    <a:gd name="connsiteY0" fmla="*/ 0 h 592953"/>
                    <a:gd name="connsiteX1" fmla="*/ 426389 w 426871"/>
                    <a:gd name="connsiteY1" fmla="*/ 592953 h 592953"/>
                    <a:gd name="connsiteX2" fmla="*/ 75777 w 426871"/>
                    <a:gd name="connsiteY2" fmla="*/ 577156 h 592953"/>
                    <a:gd name="connsiteX3" fmla="*/ 0 w 426871"/>
                    <a:gd name="connsiteY3" fmla="*/ 140501 h 592953"/>
                    <a:gd name="connsiteX4" fmla="*/ 309107 w 426871"/>
                    <a:gd name="connsiteY4" fmla="*/ 0 h 592953"/>
                    <a:gd name="connsiteX0" fmla="*/ 309107 w 426871"/>
                    <a:gd name="connsiteY0" fmla="*/ 0 h 605653"/>
                    <a:gd name="connsiteX1" fmla="*/ 426389 w 426871"/>
                    <a:gd name="connsiteY1" fmla="*/ 605653 h 605653"/>
                    <a:gd name="connsiteX2" fmla="*/ 75777 w 426871"/>
                    <a:gd name="connsiteY2" fmla="*/ 589856 h 605653"/>
                    <a:gd name="connsiteX3" fmla="*/ 0 w 426871"/>
                    <a:gd name="connsiteY3" fmla="*/ 153201 h 605653"/>
                    <a:gd name="connsiteX4" fmla="*/ 309107 w 426871"/>
                    <a:gd name="connsiteY4" fmla="*/ 0 h 605653"/>
                    <a:gd name="connsiteX0" fmla="*/ 309107 w 426871"/>
                    <a:gd name="connsiteY0" fmla="*/ 0 h 615813"/>
                    <a:gd name="connsiteX1" fmla="*/ 426389 w 426871"/>
                    <a:gd name="connsiteY1" fmla="*/ 615813 h 615813"/>
                    <a:gd name="connsiteX2" fmla="*/ 75777 w 426871"/>
                    <a:gd name="connsiteY2" fmla="*/ 589856 h 615813"/>
                    <a:gd name="connsiteX3" fmla="*/ 0 w 426871"/>
                    <a:gd name="connsiteY3" fmla="*/ 153201 h 615813"/>
                    <a:gd name="connsiteX4" fmla="*/ 309107 w 426871"/>
                    <a:gd name="connsiteY4" fmla="*/ 0 h 615813"/>
                    <a:gd name="connsiteX0" fmla="*/ 309107 w 426871"/>
                    <a:gd name="connsiteY0" fmla="*/ 0 h 620893"/>
                    <a:gd name="connsiteX1" fmla="*/ 426389 w 426871"/>
                    <a:gd name="connsiteY1" fmla="*/ 620893 h 620893"/>
                    <a:gd name="connsiteX2" fmla="*/ 75777 w 426871"/>
                    <a:gd name="connsiteY2" fmla="*/ 589856 h 620893"/>
                    <a:gd name="connsiteX3" fmla="*/ 0 w 426871"/>
                    <a:gd name="connsiteY3" fmla="*/ 153201 h 620893"/>
                    <a:gd name="connsiteX4" fmla="*/ 309107 w 426871"/>
                    <a:gd name="connsiteY4" fmla="*/ 0 h 620893"/>
                    <a:gd name="connsiteX0" fmla="*/ 309107 w 429204"/>
                    <a:gd name="connsiteY0" fmla="*/ 0 h 620893"/>
                    <a:gd name="connsiteX1" fmla="*/ 426389 w 429204"/>
                    <a:gd name="connsiteY1" fmla="*/ 620893 h 620893"/>
                    <a:gd name="connsiteX2" fmla="*/ 75777 w 429204"/>
                    <a:gd name="connsiteY2" fmla="*/ 589856 h 620893"/>
                    <a:gd name="connsiteX3" fmla="*/ 0 w 429204"/>
                    <a:gd name="connsiteY3" fmla="*/ 153201 h 620893"/>
                    <a:gd name="connsiteX4" fmla="*/ 309107 w 429204"/>
                    <a:gd name="connsiteY4" fmla="*/ 0 h 620893"/>
                    <a:gd name="connsiteX0" fmla="*/ 309108 w 429205"/>
                    <a:gd name="connsiteY0" fmla="*/ 0 h 620893"/>
                    <a:gd name="connsiteX1" fmla="*/ 426390 w 429205"/>
                    <a:gd name="connsiteY1" fmla="*/ 620893 h 620893"/>
                    <a:gd name="connsiteX2" fmla="*/ 75778 w 429205"/>
                    <a:gd name="connsiteY2" fmla="*/ 589856 h 620893"/>
                    <a:gd name="connsiteX3" fmla="*/ 0 w 429205"/>
                    <a:gd name="connsiteY3" fmla="*/ 153204 h 620893"/>
                    <a:gd name="connsiteX4" fmla="*/ 309108 w 429205"/>
                    <a:gd name="connsiteY4" fmla="*/ 0 h 620893"/>
                    <a:gd name="connsiteX0" fmla="*/ 309108 w 429205"/>
                    <a:gd name="connsiteY0" fmla="*/ 0 h 620893"/>
                    <a:gd name="connsiteX1" fmla="*/ 426390 w 429205"/>
                    <a:gd name="connsiteY1" fmla="*/ 620893 h 620893"/>
                    <a:gd name="connsiteX2" fmla="*/ 75778 w 429205"/>
                    <a:gd name="connsiteY2" fmla="*/ 589856 h 620893"/>
                    <a:gd name="connsiteX3" fmla="*/ 0 w 429205"/>
                    <a:gd name="connsiteY3" fmla="*/ 148124 h 620893"/>
                    <a:gd name="connsiteX4" fmla="*/ 309108 w 429205"/>
                    <a:gd name="connsiteY4" fmla="*/ 0 h 620893"/>
                    <a:gd name="connsiteX0" fmla="*/ 311013 w 429285"/>
                    <a:gd name="connsiteY0" fmla="*/ 0 h 628513"/>
                    <a:gd name="connsiteX1" fmla="*/ 426390 w 429285"/>
                    <a:gd name="connsiteY1" fmla="*/ 628513 h 628513"/>
                    <a:gd name="connsiteX2" fmla="*/ 75778 w 429285"/>
                    <a:gd name="connsiteY2" fmla="*/ 597476 h 628513"/>
                    <a:gd name="connsiteX3" fmla="*/ 0 w 429285"/>
                    <a:gd name="connsiteY3" fmla="*/ 155744 h 628513"/>
                    <a:gd name="connsiteX4" fmla="*/ 311013 w 429285"/>
                    <a:gd name="connsiteY4" fmla="*/ 0 h 628513"/>
                    <a:gd name="connsiteX0" fmla="*/ 316728 w 435000"/>
                    <a:gd name="connsiteY0" fmla="*/ 0 h 628513"/>
                    <a:gd name="connsiteX1" fmla="*/ 432105 w 435000"/>
                    <a:gd name="connsiteY1" fmla="*/ 628513 h 628513"/>
                    <a:gd name="connsiteX2" fmla="*/ 81493 w 435000"/>
                    <a:gd name="connsiteY2" fmla="*/ 597476 h 628513"/>
                    <a:gd name="connsiteX3" fmla="*/ 0 w 435000"/>
                    <a:gd name="connsiteY3" fmla="*/ 157649 h 628513"/>
                    <a:gd name="connsiteX4" fmla="*/ 316728 w 435000"/>
                    <a:gd name="connsiteY4" fmla="*/ 0 h 628513"/>
                    <a:gd name="connsiteX0" fmla="*/ 318633 w 435085"/>
                    <a:gd name="connsiteY0" fmla="*/ 0 h 628510"/>
                    <a:gd name="connsiteX1" fmla="*/ 432105 w 435085"/>
                    <a:gd name="connsiteY1" fmla="*/ 628510 h 628510"/>
                    <a:gd name="connsiteX2" fmla="*/ 81493 w 435085"/>
                    <a:gd name="connsiteY2" fmla="*/ 597473 h 628510"/>
                    <a:gd name="connsiteX3" fmla="*/ 0 w 435085"/>
                    <a:gd name="connsiteY3" fmla="*/ 157646 h 628510"/>
                    <a:gd name="connsiteX4" fmla="*/ 318633 w 435085"/>
                    <a:gd name="connsiteY4" fmla="*/ 0 h 628510"/>
                    <a:gd name="connsiteX0" fmla="*/ 318633 w 435352"/>
                    <a:gd name="connsiteY0" fmla="*/ 0 h 628510"/>
                    <a:gd name="connsiteX1" fmla="*/ 432105 w 435352"/>
                    <a:gd name="connsiteY1" fmla="*/ 628510 h 628510"/>
                    <a:gd name="connsiteX2" fmla="*/ 81493 w 435352"/>
                    <a:gd name="connsiteY2" fmla="*/ 597473 h 628510"/>
                    <a:gd name="connsiteX3" fmla="*/ 0 w 435352"/>
                    <a:gd name="connsiteY3" fmla="*/ 157646 h 628510"/>
                    <a:gd name="connsiteX4" fmla="*/ 318633 w 435352"/>
                    <a:gd name="connsiteY4" fmla="*/ 0 h 628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52" h="628510">
                      <a:moveTo>
                        <a:pt x="318633" y="0"/>
                      </a:moveTo>
                      <a:cubicBezTo>
                        <a:pt x="406807" y="180670"/>
                        <a:pt x="447679" y="423464"/>
                        <a:pt x="432105" y="628510"/>
                      </a:cubicBezTo>
                      <a:lnTo>
                        <a:pt x="81493" y="597473"/>
                      </a:lnTo>
                      <a:cubicBezTo>
                        <a:pt x="85088" y="452045"/>
                        <a:pt x="55086" y="289288"/>
                        <a:pt x="0" y="157646"/>
                      </a:cubicBezTo>
                      <a:cubicBezTo>
                        <a:pt x="101342" y="104039"/>
                        <a:pt x="217291" y="53607"/>
                        <a:pt x="318633"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p:cNvGrpSpPr/>
                <p:nvPr/>
              </p:nvGrpSpPr>
              <p:grpSpPr>
                <a:xfrm>
                  <a:off x="2441761" y="1218230"/>
                  <a:ext cx="2536729" cy="2573795"/>
                  <a:chOff x="2441761" y="1218230"/>
                  <a:chExt cx="2536729" cy="2573795"/>
                </a:xfrm>
              </p:grpSpPr>
              <p:sp>
                <p:nvSpPr>
                  <p:cNvPr id="21" name="Flowchart: Manual Input 20"/>
                  <p:cNvSpPr/>
                  <p:nvPr/>
                </p:nvSpPr>
                <p:spPr>
                  <a:xfrm rot="204325">
                    <a:off x="4603084" y="2513650"/>
                    <a:ext cx="375406" cy="76718"/>
                  </a:xfrm>
                  <a:prstGeom prst="flowChartManualInp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Input 9"/>
                  <p:cNvSpPr/>
                  <p:nvPr/>
                </p:nvSpPr>
                <p:spPr>
                  <a:xfrm rot="1147986">
                    <a:off x="4547371" y="2825966"/>
                    <a:ext cx="377959"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Input 9"/>
                  <p:cNvSpPr/>
                  <p:nvPr/>
                </p:nvSpPr>
                <p:spPr>
                  <a:xfrm rot="2303278">
                    <a:off x="4406977" y="3105745"/>
                    <a:ext cx="377959"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9"/>
                  <p:cNvSpPr/>
                  <p:nvPr/>
                </p:nvSpPr>
                <p:spPr>
                  <a:xfrm rot="3128136">
                    <a:off x="4166200" y="3346839"/>
                    <a:ext cx="412148"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Input 9"/>
                  <p:cNvSpPr/>
                  <p:nvPr/>
                </p:nvSpPr>
                <p:spPr>
                  <a:xfrm rot="4278497">
                    <a:off x="3869021" y="3485823"/>
                    <a:ext cx="412760"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Input 9"/>
                  <p:cNvSpPr/>
                  <p:nvPr/>
                </p:nvSpPr>
                <p:spPr>
                  <a:xfrm rot="5248067">
                    <a:off x="3568919" y="3558143"/>
                    <a:ext cx="377959"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Input 9"/>
                  <p:cNvSpPr/>
                  <p:nvPr/>
                </p:nvSpPr>
                <p:spPr>
                  <a:xfrm rot="6366976">
                    <a:off x="3253603" y="3527363"/>
                    <a:ext cx="377959"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Input 9"/>
                  <p:cNvSpPr/>
                  <p:nvPr/>
                </p:nvSpPr>
                <p:spPr>
                  <a:xfrm rot="7403692">
                    <a:off x="2925987" y="3398481"/>
                    <a:ext cx="403531"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Input 9"/>
                  <p:cNvSpPr/>
                  <p:nvPr/>
                </p:nvSpPr>
                <p:spPr>
                  <a:xfrm rot="8365881">
                    <a:off x="2700292" y="3184881"/>
                    <a:ext cx="377959"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Input 9"/>
                  <p:cNvSpPr/>
                  <p:nvPr/>
                </p:nvSpPr>
                <p:spPr>
                  <a:xfrm rot="9505471">
                    <a:off x="2525586" y="2916616"/>
                    <a:ext cx="377959"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Input 9"/>
                  <p:cNvSpPr/>
                  <p:nvPr/>
                </p:nvSpPr>
                <p:spPr>
                  <a:xfrm rot="10457484">
                    <a:off x="2441761" y="2595903"/>
                    <a:ext cx="377959"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Input 9"/>
                  <p:cNvSpPr/>
                  <p:nvPr/>
                </p:nvSpPr>
                <p:spPr>
                  <a:xfrm rot="11542633">
                    <a:off x="2443638" y="2280494"/>
                    <a:ext cx="385195"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Input 9"/>
                  <p:cNvSpPr/>
                  <p:nvPr/>
                </p:nvSpPr>
                <p:spPr>
                  <a:xfrm rot="12621516">
                    <a:off x="2547311" y="1963833"/>
                    <a:ext cx="397245"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Input 9"/>
                  <p:cNvSpPr/>
                  <p:nvPr/>
                </p:nvSpPr>
                <p:spPr>
                  <a:xfrm rot="13513179">
                    <a:off x="2712637" y="1691289"/>
                    <a:ext cx="425078"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nual Input 9"/>
                  <p:cNvSpPr/>
                  <p:nvPr/>
                </p:nvSpPr>
                <p:spPr>
                  <a:xfrm rot="14573104">
                    <a:off x="2991238" y="1501720"/>
                    <a:ext cx="405902"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Input 9"/>
                  <p:cNvSpPr/>
                  <p:nvPr/>
                </p:nvSpPr>
                <p:spPr>
                  <a:xfrm rot="15567841">
                    <a:off x="3287565" y="1395451"/>
                    <a:ext cx="444248"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Input 9"/>
                  <p:cNvSpPr/>
                  <p:nvPr/>
                </p:nvSpPr>
                <p:spPr>
                  <a:xfrm rot="16706560">
                    <a:off x="3626808" y="1379662"/>
                    <a:ext cx="389057"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Input 9"/>
                  <p:cNvSpPr/>
                  <p:nvPr/>
                </p:nvSpPr>
                <p:spPr>
                  <a:xfrm rot="17615948">
                    <a:off x="3945026" y="1464933"/>
                    <a:ext cx="395108"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Input 9"/>
                  <p:cNvSpPr/>
                  <p:nvPr/>
                </p:nvSpPr>
                <p:spPr>
                  <a:xfrm rot="18707624">
                    <a:off x="4227183" y="1642962"/>
                    <a:ext cx="393887"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Input 9"/>
                  <p:cNvSpPr/>
                  <p:nvPr/>
                </p:nvSpPr>
                <p:spPr>
                  <a:xfrm rot="19718559">
                    <a:off x="4436712" y="1886430"/>
                    <a:ext cx="377959"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Input 9"/>
                  <p:cNvSpPr/>
                  <p:nvPr/>
                </p:nvSpPr>
                <p:spPr>
                  <a:xfrm rot="20864549">
                    <a:off x="4565823" y="2184747"/>
                    <a:ext cx="377959" cy="8980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68"/>
                      <a:gd name="connsiteY0" fmla="*/ 2000 h 10957"/>
                      <a:gd name="connsiteX1" fmla="*/ 10000 w 10068"/>
                      <a:gd name="connsiteY1" fmla="*/ 0 h 10957"/>
                      <a:gd name="connsiteX2" fmla="*/ 10068 w 10068"/>
                      <a:gd name="connsiteY2" fmla="*/ 10957 h 10957"/>
                      <a:gd name="connsiteX3" fmla="*/ 0 w 10068"/>
                      <a:gd name="connsiteY3" fmla="*/ 10000 h 10957"/>
                      <a:gd name="connsiteX4" fmla="*/ 0 w 10068"/>
                      <a:gd name="connsiteY4" fmla="*/ 2000 h 10957"/>
                      <a:gd name="connsiteX0" fmla="*/ 0 w 10068"/>
                      <a:gd name="connsiteY0" fmla="*/ 2749 h 11706"/>
                      <a:gd name="connsiteX1" fmla="*/ 10020 w 10068"/>
                      <a:gd name="connsiteY1" fmla="*/ 0 h 11706"/>
                      <a:gd name="connsiteX2" fmla="*/ 10068 w 10068"/>
                      <a:gd name="connsiteY2" fmla="*/ 11706 h 11706"/>
                      <a:gd name="connsiteX3" fmla="*/ 0 w 10068"/>
                      <a:gd name="connsiteY3" fmla="*/ 10749 h 11706"/>
                      <a:gd name="connsiteX4" fmla="*/ 0 w 10068"/>
                      <a:gd name="connsiteY4" fmla="*/ 2749 h 1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 h="11706">
                        <a:moveTo>
                          <a:pt x="0" y="2749"/>
                        </a:moveTo>
                        <a:lnTo>
                          <a:pt x="10020" y="0"/>
                        </a:lnTo>
                        <a:cubicBezTo>
                          <a:pt x="10043" y="3652"/>
                          <a:pt x="10045" y="8054"/>
                          <a:pt x="10068" y="11706"/>
                        </a:cubicBezTo>
                        <a:lnTo>
                          <a:pt x="0" y="10749"/>
                        </a:lnTo>
                        <a:lnTo>
                          <a:pt x="0" y="27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4" name="Straight Connector 13"/>
              <p:cNvCxnSpPr/>
              <p:nvPr/>
            </p:nvCxnSpPr>
            <p:spPr>
              <a:xfrm>
                <a:off x="1326383" y="1251860"/>
                <a:ext cx="196947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28571" y="2215119"/>
                <a:ext cx="10972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28570" y="3337539"/>
                <a:ext cx="128016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00069" y="942830"/>
              <a:ext cx="1242271" cy="1046440"/>
            </a:xfrm>
            <a:prstGeom prst="rect">
              <a:avLst/>
            </a:prstGeom>
            <a:noFill/>
          </p:spPr>
          <p:txBody>
            <a:bodyPr wrap="square" rtlCol="0">
              <a:spAutoFit/>
            </a:bodyPr>
            <a:lstStyle/>
            <a:p>
              <a:r>
                <a:rPr lang="en-US" sz="3200" b="1" dirty="0">
                  <a:solidFill>
                    <a:schemeClr val="accent3"/>
                  </a:solidFill>
                  <a:latin typeface="Arial Narrow" panose="020B0606020202030204" pitchFamily="34" charset="0"/>
                </a:rPr>
                <a:t>10%</a:t>
              </a:r>
            </a:p>
            <a:p>
              <a:pPr>
                <a:lnSpc>
                  <a:spcPts val="1200"/>
                </a:lnSpc>
              </a:pPr>
              <a:r>
                <a:rPr lang="en-US" sz="1400" b="1" dirty="0">
                  <a:latin typeface="Arial Narrow" panose="020B0606020202030204" pitchFamily="34" charset="0"/>
                </a:rPr>
                <a:t>Formal learning - training</a:t>
              </a:r>
            </a:p>
          </p:txBody>
        </p:sp>
        <p:sp>
          <p:nvSpPr>
            <p:cNvPr id="11" name="TextBox 10"/>
            <p:cNvSpPr txBox="1"/>
            <p:nvPr/>
          </p:nvSpPr>
          <p:spPr>
            <a:xfrm>
              <a:off x="487000" y="1939973"/>
              <a:ext cx="1664853" cy="1046440"/>
            </a:xfrm>
            <a:prstGeom prst="rect">
              <a:avLst/>
            </a:prstGeom>
            <a:noFill/>
          </p:spPr>
          <p:txBody>
            <a:bodyPr wrap="square" rtlCol="0">
              <a:spAutoFit/>
            </a:bodyPr>
            <a:lstStyle/>
            <a:p>
              <a:r>
                <a:rPr lang="en-US" sz="3200" b="1" dirty="0">
                  <a:solidFill>
                    <a:schemeClr val="accent1"/>
                  </a:solidFill>
                  <a:latin typeface="Arial Narrow" panose="020B0606020202030204" pitchFamily="34" charset="0"/>
                </a:rPr>
                <a:t>20%</a:t>
              </a:r>
            </a:p>
            <a:p>
              <a:pPr>
                <a:lnSpc>
                  <a:spcPts val="1200"/>
                </a:lnSpc>
              </a:pPr>
              <a:r>
                <a:rPr lang="en-US" sz="1400" b="1" dirty="0">
                  <a:latin typeface="Arial Narrow" panose="020B0606020202030204" pitchFamily="34" charset="0"/>
                </a:rPr>
                <a:t>Learning from others – coaches, mentors, feedback</a:t>
              </a:r>
            </a:p>
          </p:txBody>
        </p:sp>
        <p:sp>
          <p:nvSpPr>
            <p:cNvPr id="12" name="TextBox 11"/>
            <p:cNvSpPr txBox="1"/>
            <p:nvPr/>
          </p:nvSpPr>
          <p:spPr>
            <a:xfrm>
              <a:off x="500061" y="3041609"/>
              <a:ext cx="1664853" cy="1200329"/>
            </a:xfrm>
            <a:prstGeom prst="rect">
              <a:avLst/>
            </a:prstGeom>
            <a:noFill/>
          </p:spPr>
          <p:txBody>
            <a:bodyPr wrap="square" rtlCol="0">
              <a:spAutoFit/>
            </a:bodyPr>
            <a:lstStyle/>
            <a:p>
              <a:r>
                <a:rPr lang="en-US" sz="3200" b="1" dirty="0">
                  <a:solidFill>
                    <a:schemeClr val="tx2"/>
                  </a:solidFill>
                  <a:latin typeface="Arial Narrow" panose="020B0606020202030204" pitchFamily="34" charset="0"/>
                </a:rPr>
                <a:t>70%</a:t>
              </a:r>
            </a:p>
            <a:p>
              <a:pPr>
                <a:lnSpc>
                  <a:spcPts val="1200"/>
                </a:lnSpc>
              </a:pPr>
              <a:r>
                <a:rPr lang="en-US" sz="1400" b="1" dirty="0">
                  <a:latin typeface="Arial Narrow" panose="020B0606020202030204" pitchFamily="34" charset="0"/>
                </a:rPr>
                <a:t>Learn by doing – through challenging assignments and experiences</a:t>
              </a:r>
            </a:p>
          </p:txBody>
        </p:sp>
      </p:grpSp>
    </p:spTree>
    <p:extLst>
      <p:ext uri="{BB962C8B-B14F-4D97-AF65-F5344CB8AC3E}">
        <p14:creationId xmlns:p14="http://schemas.microsoft.com/office/powerpoint/2010/main" val="61931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82880"/>
            <a:ext cx="8413750" cy="385028"/>
          </a:xfrm>
        </p:spPr>
        <p:txBody>
          <a:bodyPr/>
          <a:lstStyle/>
          <a:p>
            <a:r>
              <a:rPr lang="en-US" dirty="0"/>
              <a:t>Client Enablement Strategy</a:t>
            </a:r>
          </a:p>
        </p:txBody>
      </p:sp>
      <p:sp>
        <p:nvSpPr>
          <p:cNvPr id="3" name="Text Placeholder 2"/>
          <p:cNvSpPr>
            <a:spLocks noGrp="1"/>
          </p:cNvSpPr>
          <p:nvPr>
            <p:ph type="body" sz="quarter" idx="10"/>
          </p:nvPr>
        </p:nvSpPr>
        <p:spPr>
          <a:xfrm>
            <a:off x="363266" y="605834"/>
            <a:ext cx="8582860" cy="221599"/>
          </a:xfrm>
        </p:spPr>
        <p:txBody>
          <a:bodyPr/>
          <a:lstStyle/>
          <a:p>
            <a:pPr marL="0" indent="0">
              <a:buNone/>
            </a:pPr>
            <a:r>
              <a:rPr lang="en-US" sz="1600" dirty="0">
                <a:latin typeface="+mj-lt"/>
              </a:rPr>
              <a:t>One key to success is to have a fully enabled team from the client to aid co-production:</a:t>
            </a:r>
            <a:endParaRPr lang="en-US" sz="2000" dirty="0">
              <a:latin typeface="+mj-lt"/>
            </a:endParaRPr>
          </a:p>
        </p:txBody>
      </p:sp>
      <p:grpSp>
        <p:nvGrpSpPr>
          <p:cNvPr id="44" name="Group 43"/>
          <p:cNvGrpSpPr/>
          <p:nvPr/>
        </p:nvGrpSpPr>
        <p:grpSpPr>
          <a:xfrm>
            <a:off x="5712073" y="1221238"/>
            <a:ext cx="3212993" cy="3484591"/>
            <a:chOff x="5400494" y="1086457"/>
            <a:chExt cx="3212993" cy="3484591"/>
          </a:xfrm>
        </p:grpSpPr>
        <p:sp>
          <p:nvSpPr>
            <p:cNvPr id="6" name="Rounded Rectangle 5"/>
            <p:cNvSpPr/>
            <p:nvPr/>
          </p:nvSpPr>
          <p:spPr>
            <a:xfrm>
              <a:off x="6847814" y="1249398"/>
              <a:ext cx="1596074" cy="756359"/>
            </a:xfrm>
            <a:prstGeom prst="roundRect">
              <a:avLst/>
            </a:prstGeom>
            <a:solidFill>
              <a:srgbClr val="FFFFFF"/>
            </a:solidFill>
            <a:ln w="19050" cap="flat" cmpd="sng" algn="ctr">
              <a:solidFill>
                <a:schemeClr val="tx1"/>
              </a:solidFill>
              <a:prstDash val="sysDash"/>
            </a:ln>
            <a:effectLst/>
          </p:spPr>
          <p:txBody>
            <a:bodyPr rtlCol="0" anchor="ctr"/>
            <a:lstStyle/>
            <a:p>
              <a:pPr algn="ctr" defTabSz="672290">
                <a:defRPr/>
              </a:pPr>
              <a:endParaRPr lang="en-US" sz="1324" kern="0">
                <a:solidFill>
                  <a:srgbClr val="000000"/>
                </a:solidFill>
                <a:latin typeface="Arial"/>
              </a:endParaRPr>
            </a:p>
          </p:txBody>
        </p:sp>
        <p:sp>
          <p:nvSpPr>
            <p:cNvPr id="7" name="Rectangle 6"/>
            <p:cNvSpPr/>
            <p:nvPr/>
          </p:nvSpPr>
          <p:spPr>
            <a:xfrm>
              <a:off x="5799868" y="1086457"/>
              <a:ext cx="746954" cy="427253"/>
            </a:xfrm>
            <a:prstGeom prst="rect">
              <a:avLst/>
            </a:prstGeom>
            <a:solidFill>
              <a:schemeClr val="tx1"/>
            </a:solidFill>
            <a:ln w="25400" cap="flat" cmpd="sng" algn="ctr">
              <a:solidFill>
                <a:srgbClr val="002F5F">
                  <a:shade val="50000"/>
                </a:srgbClr>
              </a:solidFill>
              <a:prstDash val="solid"/>
            </a:ln>
            <a:effectLst/>
          </p:spPr>
          <p:txBody>
            <a:bodyPr rtlCol="0" anchor="ctr"/>
            <a:lstStyle/>
            <a:p>
              <a:pPr algn="ctr" defTabSz="672290">
                <a:defRPr/>
              </a:pPr>
              <a:r>
                <a:rPr lang="en-US" sz="1029" kern="0" dirty="0">
                  <a:solidFill>
                    <a:srgbClr val="FFFFFF"/>
                  </a:solidFill>
                  <a:latin typeface="Arial"/>
                </a:rPr>
                <a:t>Program Manager</a:t>
              </a:r>
            </a:p>
          </p:txBody>
        </p:sp>
        <p:sp>
          <p:nvSpPr>
            <p:cNvPr id="8" name="Rectangle 7"/>
            <p:cNvSpPr/>
            <p:nvPr/>
          </p:nvSpPr>
          <p:spPr>
            <a:xfrm>
              <a:off x="6640816" y="2451584"/>
              <a:ext cx="638091" cy="322898"/>
            </a:xfrm>
            <a:prstGeom prst="rect">
              <a:avLst/>
            </a:prstGeom>
            <a:solidFill>
              <a:schemeClr val="tx1"/>
            </a:solidFill>
            <a:ln w="25400" cap="flat" cmpd="sng" algn="ctr">
              <a:solidFill>
                <a:srgbClr val="002F5F">
                  <a:shade val="50000"/>
                </a:srgbClr>
              </a:solidFill>
              <a:prstDash val="solid"/>
            </a:ln>
            <a:effectLst/>
          </p:spPr>
          <p:txBody>
            <a:bodyPr rtlCol="0" anchor="ctr"/>
            <a:lstStyle/>
            <a:p>
              <a:pPr algn="ctr" defTabSz="672290">
                <a:defRPr/>
              </a:pPr>
              <a:r>
                <a:rPr lang="en-US" sz="1029" kern="0" dirty="0">
                  <a:solidFill>
                    <a:srgbClr val="FFFFFF"/>
                  </a:solidFill>
                  <a:latin typeface="Arial"/>
                </a:rPr>
                <a:t>LSA</a:t>
              </a:r>
            </a:p>
          </p:txBody>
        </p:sp>
        <p:sp>
          <p:nvSpPr>
            <p:cNvPr id="9" name="Rectangle 8"/>
            <p:cNvSpPr/>
            <p:nvPr/>
          </p:nvSpPr>
          <p:spPr>
            <a:xfrm>
              <a:off x="6855223" y="3015370"/>
              <a:ext cx="638091" cy="322898"/>
            </a:xfrm>
            <a:prstGeom prst="rect">
              <a:avLst/>
            </a:prstGeom>
            <a:solidFill>
              <a:schemeClr val="tx1"/>
            </a:solidFill>
            <a:ln w="25400" cap="flat" cmpd="sng" algn="ctr">
              <a:solidFill>
                <a:srgbClr val="002F5F">
                  <a:shade val="50000"/>
                </a:srgbClr>
              </a:solidFill>
              <a:prstDash val="solid"/>
            </a:ln>
            <a:effectLst/>
          </p:spPr>
          <p:txBody>
            <a:bodyPr rtlCol="0" anchor="ctr"/>
            <a:lstStyle/>
            <a:p>
              <a:pPr algn="ctr" defTabSz="672290">
                <a:defRPr/>
              </a:pPr>
              <a:r>
                <a:rPr lang="en-US" sz="1029" kern="0" dirty="0">
                  <a:solidFill>
                    <a:srgbClr val="FFFFFF"/>
                  </a:solidFill>
                  <a:latin typeface="Arial"/>
                </a:rPr>
                <a:t>SSA</a:t>
              </a:r>
            </a:p>
          </p:txBody>
        </p:sp>
        <p:sp>
          <p:nvSpPr>
            <p:cNvPr id="10" name="Rectangle 9"/>
            <p:cNvSpPr/>
            <p:nvPr/>
          </p:nvSpPr>
          <p:spPr>
            <a:xfrm>
              <a:off x="7271754" y="3429709"/>
              <a:ext cx="638091" cy="322898"/>
            </a:xfrm>
            <a:prstGeom prst="rect">
              <a:avLst/>
            </a:prstGeom>
            <a:solidFill>
              <a:schemeClr val="accent2"/>
            </a:solidFill>
            <a:ln w="25400" cap="flat" cmpd="sng" algn="ctr">
              <a:noFill/>
              <a:prstDash val="solid"/>
            </a:ln>
            <a:effectLst/>
          </p:spPr>
          <p:txBody>
            <a:bodyPr rtlCol="0" anchor="ctr"/>
            <a:lstStyle/>
            <a:p>
              <a:pPr algn="ctr" defTabSz="672290"/>
              <a:r>
                <a:rPr lang="en-US" sz="1029" kern="0" dirty="0">
                  <a:solidFill>
                    <a:schemeClr val="bg1"/>
                  </a:solidFill>
                  <a:latin typeface="Arial"/>
                </a:rPr>
                <a:t>SA</a:t>
              </a:r>
            </a:p>
          </p:txBody>
        </p:sp>
        <p:sp>
          <p:nvSpPr>
            <p:cNvPr id="11" name="Rectangle 10"/>
            <p:cNvSpPr/>
            <p:nvPr/>
          </p:nvSpPr>
          <p:spPr>
            <a:xfrm>
              <a:off x="7271754" y="3838929"/>
              <a:ext cx="638091" cy="322898"/>
            </a:xfrm>
            <a:prstGeom prst="rect">
              <a:avLst/>
            </a:prstGeom>
            <a:solidFill>
              <a:schemeClr val="accent2"/>
            </a:solidFill>
            <a:ln w="25400" cap="flat" cmpd="sng" algn="ctr">
              <a:noFill/>
              <a:prstDash val="solid"/>
            </a:ln>
            <a:effectLst/>
          </p:spPr>
          <p:txBody>
            <a:bodyPr rtlCol="0" anchor="ctr"/>
            <a:lstStyle/>
            <a:p>
              <a:pPr algn="ctr" defTabSz="672290"/>
              <a:r>
                <a:rPr lang="en-US" sz="1029" kern="0" dirty="0">
                  <a:solidFill>
                    <a:schemeClr val="bg1"/>
                  </a:solidFill>
                  <a:latin typeface="Arial"/>
                </a:rPr>
                <a:t>SA</a:t>
              </a:r>
            </a:p>
          </p:txBody>
        </p:sp>
        <p:sp>
          <p:nvSpPr>
            <p:cNvPr id="12" name="Rectangle 11"/>
            <p:cNvSpPr/>
            <p:nvPr/>
          </p:nvSpPr>
          <p:spPr>
            <a:xfrm>
              <a:off x="7271754" y="4248150"/>
              <a:ext cx="638091" cy="322898"/>
            </a:xfrm>
            <a:prstGeom prst="rect">
              <a:avLst/>
            </a:prstGeom>
            <a:solidFill>
              <a:schemeClr val="accent2"/>
            </a:solidFill>
            <a:ln w="25400" cap="flat" cmpd="sng" algn="ctr">
              <a:noFill/>
              <a:prstDash val="solid"/>
            </a:ln>
            <a:effectLst/>
          </p:spPr>
          <p:txBody>
            <a:bodyPr rtlCol="0" anchor="ctr"/>
            <a:lstStyle/>
            <a:p>
              <a:pPr algn="ctr" defTabSz="672290"/>
              <a:r>
                <a:rPr lang="en-US" sz="1029" kern="0" dirty="0">
                  <a:solidFill>
                    <a:schemeClr val="bg1"/>
                  </a:solidFill>
                  <a:latin typeface="Arial"/>
                </a:rPr>
                <a:t>SA</a:t>
              </a:r>
            </a:p>
          </p:txBody>
        </p:sp>
        <p:cxnSp>
          <p:nvCxnSpPr>
            <p:cNvPr id="13" name="Elbow Connector 12"/>
            <p:cNvCxnSpPr>
              <a:endCxn id="10" idx="1"/>
            </p:cNvCxnSpPr>
            <p:nvPr/>
          </p:nvCxnSpPr>
          <p:spPr>
            <a:xfrm rot="16200000" flipH="1">
              <a:off x="7014632" y="3334036"/>
              <a:ext cx="252890" cy="261353"/>
            </a:xfrm>
            <a:prstGeom prst="bentConnector2">
              <a:avLst/>
            </a:prstGeom>
            <a:noFill/>
            <a:ln w="9525" cap="flat" cmpd="sng" algn="ctr">
              <a:noFill/>
              <a:prstDash val="solid"/>
            </a:ln>
            <a:effectLst/>
          </p:spPr>
        </p:cxnSp>
        <p:cxnSp>
          <p:nvCxnSpPr>
            <p:cNvPr id="14" name="Elbow Connector 13"/>
            <p:cNvCxnSpPr>
              <a:endCxn id="11" idx="1"/>
            </p:cNvCxnSpPr>
            <p:nvPr/>
          </p:nvCxnSpPr>
          <p:spPr>
            <a:xfrm rot="16200000" flipH="1">
              <a:off x="6810022" y="3538646"/>
              <a:ext cx="662110" cy="261354"/>
            </a:xfrm>
            <a:prstGeom prst="bentConnector2">
              <a:avLst/>
            </a:prstGeom>
            <a:noFill/>
            <a:ln w="9525" cap="flat" cmpd="sng" algn="ctr">
              <a:noFill/>
              <a:prstDash val="solid"/>
            </a:ln>
            <a:effectLst/>
          </p:spPr>
        </p:cxnSp>
        <p:cxnSp>
          <p:nvCxnSpPr>
            <p:cNvPr id="15" name="Elbow Connector 14"/>
            <p:cNvCxnSpPr>
              <a:endCxn id="12" idx="1"/>
            </p:cNvCxnSpPr>
            <p:nvPr/>
          </p:nvCxnSpPr>
          <p:spPr>
            <a:xfrm rot="16200000" flipH="1">
              <a:off x="6605412" y="3743256"/>
              <a:ext cx="1071331" cy="261353"/>
            </a:xfrm>
            <a:prstGeom prst="bentConnector2">
              <a:avLst/>
            </a:prstGeom>
            <a:noFill/>
            <a:ln w="9525" cap="flat" cmpd="sng" algn="ctr">
              <a:noFill/>
              <a:prstDash val="solid"/>
            </a:ln>
            <a:effectLst/>
          </p:spPr>
        </p:cxnSp>
        <p:sp>
          <p:nvSpPr>
            <p:cNvPr id="16" name="Rectangle 15"/>
            <p:cNvSpPr/>
            <p:nvPr/>
          </p:nvSpPr>
          <p:spPr>
            <a:xfrm>
              <a:off x="7606816" y="3009647"/>
              <a:ext cx="638091" cy="322898"/>
            </a:xfrm>
            <a:prstGeom prst="rect">
              <a:avLst/>
            </a:prstGeom>
            <a:solidFill>
              <a:schemeClr val="tx1"/>
            </a:solidFill>
            <a:ln w="25400" cap="flat" cmpd="sng" algn="ctr">
              <a:solidFill>
                <a:srgbClr val="002F5F">
                  <a:shade val="50000"/>
                </a:srgbClr>
              </a:solidFill>
              <a:prstDash val="solid"/>
            </a:ln>
            <a:effectLst/>
          </p:spPr>
          <p:txBody>
            <a:bodyPr rtlCol="0" anchor="ctr"/>
            <a:lstStyle/>
            <a:p>
              <a:pPr algn="ctr" defTabSz="672290">
                <a:defRPr/>
              </a:pPr>
              <a:r>
                <a:rPr lang="en-US" sz="1029" kern="0" dirty="0">
                  <a:solidFill>
                    <a:srgbClr val="FFFFFF"/>
                  </a:solidFill>
                  <a:latin typeface="Arial"/>
                </a:rPr>
                <a:t>SSA</a:t>
              </a:r>
            </a:p>
          </p:txBody>
        </p:sp>
        <p:sp>
          <p:nvSpPr>
            <p:cNvPr id="17" name="Rectangle 16"/>
            <p:cNvSpPr/>
            <p:nvPr/>
          </p:nvSpPr>
          <p:spPr>
            <a:xfrm>
              <a:off x="7975396" y="3429709"/>
              <a:ext cx="638091" cy="322898"/>
            </a:xfrm>
            <a:prstGeom prst="rect">
              <a:avLst/>
            </a:prstGeom>
            <a:solidFill>
              <a:schemeClr val="accent2"/>
            </a:solidFill>
            <a:ln w="25400" cap="flat" cmpd="sng" algn="ctr">
              <a:noFill/>
              <a:prstDash val="solid"/>
            </a:ln>
            <a:effectLst/>
          </p:spPr>
          <p:txBody>
            <a:bodyPr rtlCol="0" anchor="ctr"/>
            <a:lstStyle/>
            <a:p>
              <a:pPr algn="ctr" defTabSz="672290"/>
              <a:r>
                <a:rPr lang="en-US" sz="1029" kern="0" dirty="0">
                  <a:solidFill>
                    <a:schemeClr val="bg1"/>
                  </a:solidFill>
                  <a:latin typeface="Arial"/>
                </a:rPr>
                <a:t>SA</a:t>
              </a:r>
            </a:p>
          </p:txBody>
        </p:sp>
        <p:sp>
          <p:nvSpPr>
            <p:cNvPr id="18" name="Rectangle 17"/>
            <p:cNvSpPr/>
            <p:nvPr/>
          </p:nvSpPr>
          <p:spPr>
            <a:xfrm>
              <a:off x="7975396" y="3838929"/>
              <a:ext cx="638091" cy="322898"/>
            </a:xfrm>
            <a:prstGeom prst="rect">
              <a:avLst/>
            </a:prstGeom>
            <a:solidFill>
              <a:schemeClr val="accent2"/>
            </a:solidFill>
            <a:ln w="25400" cap="flat" cmpd="sng" algn="ctr">
              <a:noFill/>
              <a:prstDash val="solid"/>
            </a:ln>
            <a:effectLst/>
          </p:spPr>
          <p:txBody>
            <a:bodyPr rtlCol="0" anchor="ctr"/>
            <a:lstStyle/>
            <a:p>
              <a:pPr algn="ctr" defTabSz="672290"/>
              <a:r>
                <a:rPr lang="en-US" sz="1029" kern="0" dirty="0">
                  <a:solidFill>
                    <a:schemeClr val="bg1"/>
                  </a:solidFill>
                  <a:latin typeface="Arial"/>
                </a:rPr>
                <a:t>SA</a:t>
              </a:r>
            </a:p>
          </p:txBody>
        </p:sp>
        <p:sp>
          <p:nvSpPr>
            <p:cNvPr id="19" name="Rectangle 18"/>
            <p:cNvSpPr/>
            <p:nvPr/>
          </p:nvSpPr>
          <p:spPr>
            <a:xfrm>
              <a:off x="7975396" y="4248150"/>
              <a:ext cx="638091" cy="322898"/>
            </a:xfrm>
            <a:prstGeom prst="rect">
              <a:avLst/>
            </a:prstGeom>
            <a:solidFill>
              <a:schemeClr val="accent2"/>
            </a:solidFill>
            <a:ln w="25400" cap="flat" cmpd="sng" algn="ctr">
              <a:noFill/>
              <a:prstDash val="solid"/>
            </a:ln>
            <a:effectLst/>
          </p:spPr>
          <p:txBody>
            <a:bodyPr rtlCol="0" anchor="ctr"/>
            <a:lstStyle/>
            <a:p>
              <a:pPr algn="ctr" defTabSz="672290"/>
              <a:r>
                <a:rPr lang="pl-PL" sz="1029" kern="0" dirty="0">
                  <a:solidFill>
                    <a:schemeClr val="bg1"/>
                  </a:solidFill>
                  <a:latin typeface="Arial"/>
                </a:rPr>
                <a:t>SA</a:t>
              </a:r>
              <a:endParaRPr lang="en-US" sz="1029" kern="0" dirty="0">
                <a:solidFill>
                  <a:schemeClr val="bg1"/>
                </a:solidFill>
                <a:latin typeface="Arial"/>
              </a:endParaRPr>
            </a:p>
          </p:txBody>
        </p:sp>
        <p:cxnSp>
          <p:nvCxnSpPr>
            <p:cNvPr id="20" name="Elbow Connector 19"/>
            <p:cNvCxnSpPr>
              <a:endCxn id="17" idx="1"/>
            </p:cNvCxnSpPr>
            <p:nvPr/>
          </p:nvCxnSpPr>
          <p:spPr>
            <a:xfrm rot="16200000" flipH="1">
              <a:off x="7779819" y="3395581"/>
              <a:ext cx="252890" cy="138263"/>
            </a:xfrm>
            <a:prstGeom prst="bentConnector2">
              <a:avLst/>
            </a:prstGeom>
            <a:noFill/>
            <a:ln w="9525" cap="flat" cmpd="sng" algn="ctr">
              <a:noFill/>
              <a:prstDash val="solid"/>
            </a:ln>
            <a:effectLst/>
          </p:spPr>
        </p:cxnSp>
        <p:cxnSp>
          <p:nvCxnSpPr>
            <p:cNvPr id="21" name="Elbow Connector 20"/>
            <p:cNvCxnSpPr>
              <a:endCxn id="18" idx="1"/>
            </p:cNvCxnSpPr>
            <p:nvPr/>
          </p:nvCxnSpPr>
          <p:spPr>
            <a:xfrm rot="16200000" flipH="1">
              <a:off x="7575210" y="3600192"/>
              <a:ext cx="662110" cy="138262"/>
            </a:xfrm>
            <a:prstGeom prst="bentConnector2">
              <a:avLst/>
            </a:prstGeom>
            <a:noFill/>
            <a:ln w="9525" cap="flat" cmpd="sng" algn="ctr">
              <a:noFill/>
              <a:prstDash val="solid"/>
            </a:ln>
            <a:effectLst/>
          </p:spPr>
        </p:cxnSp>
        <p:cxnSp>
          <p:nvCxnSpPr>
            <p:cNvPr id="22" name="Elbow Connector 21"/>
            <p:cNvCxnSpPr>
              <a:endCxn id="19" idx="1"/>
            </p:cNvCxnSpPr>
            <p:nvPr/>
          </p:nvCxnSpPr>
          <p:spPr>
            <a:xfrm rot="16200000" flipH="1">
              <a:off x="7354107" y="3788310"/>
              <a:ext cx="1104314" cy="138264"/>
            </a:xfrm>
            <a:prstGeom prst="bentConnector2">
              <a:avLst/>
            </a:prstGeom>
            <a:noFill/>
            <a:ln w="9525" cap="flat" cmpd="sng" algn="ctr">
              <a:noFill/>
              <a:prstDash val="solid"/>
            </a:ln>
            <a:effectLst/>
          </p:spPr>
        </p:cxnSp>
        <p:cxnSp>
          <p:nvCxnSpPr>
            <p:cNvPr id="23" name="Elbow Connector 22"/>
            <p:cNvCxnSpPr>
              <a:stCxn id="8" idx="2"/>
              <a:endCxn id="9" idx="0"/>
            </p:cNvCxnSpPr>
            <p:nvPr/>
          </p:nvCxnSpPr>
          <p:spPr>
            <a:xfrm rot="16200000" flipH="1">
              <a:off x="6946621" y="2787722"/>
              <a:ext cx="240888" cy="214408"/>
            </a:xfrm>
            <a:prstGeom prst="bentConnector3">
              <a:avLst>
                <a:gd name="adj1" fmla="val 46278"/>
              </a:avLst>
            </a:prstGeom>
            <a:noFill/>
            <a:ln w="9525" cap="flat" cmpd="sng" algn="ctr">
              <a:solidFill>
                <a:srgbClr val="002F5F">
                  <a:shade val="95000"/>
                  <a:satMod val="105000"/>
                </a:srgbClr>
              </a:solidFill>
              <a:prstDash val="solid"/>
            </a:ln>
            <a:effectLst/>
          </p:spPr>
        </p:cxnSp>
        <p:cxnSp>
          <p:nvCxnSpPr>
            <p:cNvPr id="24" name="Elbow Connector 23"/>
            <p:cNvCxnSpPr/>
            <p:nvPr/>
          </p:nvCxnSpPr>
          <p:spPr>
            <a:xfrm>
              <a:off x="7174271" y="2889205"/>
              <a:ext cx="751593" cy="120442"/>
            </a:xfrm>
            <a:prstGeom prst="bentConnector3">
              <a:avLst>
                <a:gd name="adj1" fmla="val 98605"/>
              </a:avLst>
            </a:prstGeom>
            <a:noFill/>
            <a:ln w="9525" cap="flat" cmpd="sng" algn="ctr">
              <a:solidFill>
                <a:srgbClr val="002F5F">
                  <a:shade val="95000"/>
                  <a:satMod val="105000"/>
                </a:srgbClr>
              </a:solidFill>
              <a:prstDash val="solid"/>
            </a:ln>
            <a:effectLst/>
          </p:spPr>
        </p:cxnSp>
        <p:sp>
          <p:nvSpPr>
            <p:cNvPr id="25" name="Rectangle 24"/>
            <p:cNvSpPr/>
            <p:nvPr/>
          </p:nvSpPr>
          <p:spPr>
            <a:xfrm>
              <a:off x="5852897" y="2459287"/>
              <a:ext cx="638091" cy="322898"/>
            </a:xfrm>
            <a:prstGeom prst="rect">
              <a:avLst/>
            </a:prstGeom>
            <a:solidFill>
              <a:schemeClr val="tx1"/>
            </a:solidFill>
            <a:ln w="25400" cap="flat" cmpd="sng" algn="ctr">
              <a:solidFill>
                <a:srgbClr val="002F5F">
                  <a:shade val="50000"/>
                </a:srgbClr>
              </a:solidFill>
              <a:prstDash val="solid"/>
            </a:ln>
            <a:effectLst/>
          </p:spPr>
          <p:txBody>
            <a:bodyPr rtlCol="0" anchor="ctr"/>
            <a:lstStyle/>
            <a:p>
              <a:pPr algn="ctr" defTabSz="672290">
                <a:defRPr/>
              </a:pPr>
              <a:r>
                <a:rPr lang="en-US" sz="1029" kern="0" dirty="0">
                  <a:solidFill>
                    <a:srgbClr val="FFFFFF"/>
                  </a:solidFill>
                  <a:latin typeface="Arial"/>
                </a:rPr>
                <a:t>LBA</a:t>
              </a:r>
            </a:p>
          </p:txBody>
        </p:sp>
        <p:sp>
          <p:nvSpPr>
            <p:cNvPr id="26" name="Rectangle 25"/>
            <p:cNvSpPr/>
            <p:nvPr/>
          </p:nvSpPr>
          <p:spPr>
            <a:xfrm>
              <a:off x="5403980" y="3027411"/>
              <a:ext cx="638091" cy="322898"/>
            </a:xfrm>
            <a:prstGeom prst="rect">
              <a:avLst/>
            </a:prstGeom>
            <a:solidFill>
              <a:schemeClr val="tx1"/>
            </a:solidFill>
            <a:ln w="25400" cap="flat" cmpd="sng" algn="ctr">
              <a:solidFill>
                <a:srgbClr val="002F5F">
                  <a:shade val="50000"/>
                </a:srgbClr>
              </a:solidFill>
              <a:prstDash val="solid"/>
            </a:ln>
            <a:effectLst/>
          </p:spPr>
          <p:txBody>
            <a:bodyPr rtlCol="0" anchor="ctr"/>
            <a:lstStyle/>
            <a:p>
              <a:pPr algn="ctr" defTabSz="672290">
                <a:defRPr/>
              </a:pPr>
              <a:r>
                <a:rPr lang="en-US" sz="1029" kern="0" dirty="0">
                  <a:solidFill>
                    <a:srgbClr val="FFFFFF"/>
                  </a:solidFill>
                  <a:latin typeface="Arial"/>
                </a:rPr>
                <a:t>SBA</a:t>
              </a:r>
            </a:p>
          </p:txBody>
        </p:sp>
        <p:sp>
          <p:nvSpPr>
            <p:cNvPr id="27" name="Rectangle 26"/>
            <p:cNvSpPr/>
            <p:nvPr/>
          </p:nvSpPr>
          <p:spPr>
            <a:xfrm>
              <a:off x="5400494" y="3656375"/>
              <a:ext cx="638091" cy="322898"/>
            </a:xfrm>
            <a:prstGeom prst="rect">
              <a:avLst/>
            </a:prstGeom>
            <a:solidFill>
              <a:schemeClr val="accent2"/>
            </a:solidFill>
            <a:ln w="25400" cap="flat" cmpd="sng" algn="ctr">
              <a:noFill/>
              <a:prstDash val="solid"/>
            </a:ln>
            <a:effectLst/>
          </p:spPr>
          <p:txBody>
            <a:bodyPr rtlCol="0" anchor="ctr"/>
            <a:lstStyle/>
            <a:p>
              <a:pPr algn="ctr" defTabSz="672290"/>
              <a:r>
                <a:rPr lang="en-US" sz="1029" kern="0" dirty="0">
                  <a:solidFill>
                    <a:schemeClr val="bg1"/>
                  </a:solidFill>
                  <a:latin typeface="Arial"/>
                </a:rPr>
                <a:t>BA</a:t>
              </a:r>
            </a:p>
          </p:txBody>
        </p:sp>
        <p:sp>
          <p:nvSpPr>
            <p:cNvPr id="28" name="Rectangle 27"/>
            <p:cNvSpPr/>
            <p:nvPr/>
          </p:nvSpPr>
          <p:spPr>
            <a:xfrm>
              <a:off x="5400494" y="4089389"/>
              <a:ext cx="638091" cy="322898"/>
            </a:xfrm>
            <a:prstGeom prst="rect">
              <a:avLst/>
            </a:prstGeom>
            <a:solidFill>
              <a:schemeClr val="accent2"/>
            </a:solidFill>
            <a:ln w="25400" cap="flat" cmpd="sng" algn="ctr">
              <a:noFill/>
              <a:prstDash val="solid"/>
            </a:ln>
            <a:effectLst/>
          </p:spPr>
          <p:txBody>
            <a:bodyPr rtlCol="0" anchor="ctr"/>
            <a:lstStyle/>
            <a:p>
              <a:pPr algn="ctr" defTabSz="672290"/>
              <a:r>
                <a:rPr lang="en-US" sz="1029" kern="0" dirty="0">
                  <a:solidFill>
                    <a:schemeClr val="bg1"/>
                  </a:solidFill>
                  <a:latin typeface="Arial"/>
                </a:rPr>
                <a:t>BA</a:t>
              </a:r>
            </a:p>
          </p:txBody>
        </p:sp>
        <p:cxnSp>
          <p:nvCxnSpPr>
            <p:cNvPr id="29" name="Elbow Connector 28"/>
            <p:cNvCxnSpPr>
              <a:stCxn id="25" idx="2"/>
              <a:endCxn id="26" idx="3"/>
            </p:cNvCxnSpPr>
            <p:nvPr/>
          </p:nvCxnSpPr>
          <p:spPr>
            <a:xfrm rot="5400000">
              <a:off x="5903670" y="2920586"/>
              <a:ext cx="406675" cy="129872"/>
            </a:xfrm>
            <a:prstGeom prst="bentConnector2">
              <a:avLst/>
            </a:prstGeom>
            <a:noFill/>
            <a:ln w="9525" cap="flat" cmpd="sng" algn="ctr">
              <a:solidFill>
                <a:srgbClr val="002F5F">
                  <a:shade val="95000"/>
                  <a:satMod val="105000"/>
                </a:srgbClr>
              </a:solidFill>
              <a:prstDash val="solid"/>
            </a:ln>
            <a:effectLst/>
          </p:spPr>
        </p:cxnSp>
        <p:cxnSp>
          <p:nvCxnSpPr>
            <p:cNvPr id="30" name="Elbow Connector 29"/>
            <p:cNvCxnSpPr>
              <a:endCxn id="27" idx="3"/>
            </p:cNvCxnSpPr>
            <p:nvPr/>
          </p:nvCxnSpPr>
          <p:spPr>
            <a:xfrm rot="5400000">
              <a:off x="5992767" y="3639365"/>
              <a:ext cx="224278" cy="132641"/>
            </a:xfrm>
            <a:prstGeom prst="bentConnector2">
              <a:avLst/>
            </a:prstGeom>
            <a:noFill/>
            <a:ln w="9525" cap="flat" cmpd="sng" algn="ctr">
              <a:solidFill>
                <a:srgbClr val="002F5F">
                  <a:shade val="95000"/>
                  <a:satMod val="105000"/>
                </a:srgbClr>
              </a:solidFill>
              <a:prstDash val="solid"/>
            </a:ln>
            <a:effectLst/>
          </p:spPr>
        </p:cxnSp>
        <p:cxnSp>
          <p:nvCxnSpPr>
            <p:cNvPr id="31" name="Elbow Connector 30"/>
            <p:cNvCxnSpPr>
              <a:endCxn id="28" idx="3"/>
            </p:cNvCxnSpPr>
            <p:nvPr/>
          </p:nvCxnSpPr>
          <p:spPr>
            <a:xfrm rot="5400000">
              <a:off x="5993735" y="4073346"/>
              <a:ext cx="222342" cy="132642"/>
            </a:xfrm>
            <a:prstGeom prst="bentConnector2">
              <a:avLst/>
            </a:prstGeom>
            <a:noFill/>
            <a:ln w="9525" cap="flat" cmpd="sng" algn="ctr">
              <a:solidFill>
                <a:srgbClr val="002F5F">
                  <a:shade val="95000"/>
                  <a:satMod val="105000"/>
                </a:srgbClr>
              </a:solidFill>
              <a:prstDash val="solid"/>
            </a:ln>
            <a:effectLst/>
          </p:spPr>
        </p:cxnSp>
        <p:cxnSp>
          <p:nvCxnSpPr>
            <p:cNvPr id="32" name="Elbow Connector 74"/>
            <p:cNvCxnSpPr>
              <a:stCxn id="35" idx="2"/>
              <a:endCxn id="25" idx="0"/>
            </p:cNvCxnSpPr>
            <p:nvPr/>
          </p:nvCxnSpPr>
          <p:spPr>
            <a:xfrm flipH="1">
              <a:off x="6171943" y="2108831"/>
              <a:ext cx="1" cy="350456"/>
            </a:xfrm>
            <a:prstGeom prst="straightConnector1">
              <a:avLst/>
            </a:prstGeom>
            <a:noFill/>
            <a:ln w="9525" cap="flat" cmpd="sng" algn="ctr">
              <a:solidFill>
                <a:srgbClr val="002F5F">
                  <a:shade val="95000"/>
                  <a:satMod val="105000"/>
                </a:srgbClr>
              </a:solidFill>
              <a:prstDash val="solid"/>
            </a:ln>
            <a:effectLst/>
          </p:spPr>
        </p:cxnSp>
        <p:cxnSp>
          <p:nvCxnSpPr>
            <p:cNvPr id="33" name="Elbow Connector 32"/>
            <p:cNvCxnSpPr>
              <a:stCxn id="35" idx="2"/>
              <a:endCxn id="8" idx="0"/>
            </p:cNvCxnSpPr>
            <p:nvPr/>
          </p:nvCxnSpPr>
          <p:spPr>
            <a:xfrm rot="16200000" flipH="1">
              <a:off x="6394526" y="1886248"/>
              <a:ext cx="342753" cy="787918"/>
            </a:xfrm>
            <a:prstGeom prst="bentConnector3">
              <a:avLst>
                <a:gd name="adj1" fmla="val 50000"/>
              </a:avLst>
            </a:prstGeom>
            <a:noFill/>
            <a:ln w="9525" cap="flat" cmpd="sng" algn="ctr">
              <a:solidFill>
                <a:srgbClr val="002F5F">
                  <a:shade val="95000"/>
                  <a:satMod val="105000"/>
                </a:srgbClr>
              </a:solidFill>
              <a:prstDash val="solid"/>
            </a:ln>
            <a:effectLst/>
          </p:spPr>
        </p:cxnSp>
        <p:cxnSp>
          <p:nvCxnSpPr>
            <p:cNvPr id="34" name="Elbow Connector 88"/>
            <p:cNvCxnSpPr>
              <a:stCxn id="7" idx="2"/>
              <a:endCxn id="35" idx="0"/>
            </p:cNvCxnSpPr>
            <p:nvPr/>
          </p:nvCxnSpPr>
          <p:spPr>
            <a:xfrm flipH="1">
              <a:off x="6171944" y="1513711"/>
              <a:ext cx="1401" cy="272222"/>
            </a:xfrm>
            <a:prstGeom prst="straightConnector1">
              <a:avLst/>
            </a:prstGeom>
            <a:noFill/>
            <a:ln w="9525" cap="flat" cmpd="sng" algn="ctr">
              <a:solidFill>
                <a:srgbClr val="002F5F">
                  <a:shade val="95000"/>
                  <a:satMod val="105000"/>
                </a:srgbClr>
              </a:solidFill>
              <a:prstDash val="solid"/>
            </a:ln>
            <a:effectLst/>
          </p:spPr>
        </p:cxnSp>
        <p:sp>
          <p:nvSpPr>
            <p:cNvPr id="35" name="Rectangle 34"/>
            <p:cNvSpPr/>
            <p:nvPr/>
          </p:nvSpPr>
          <p:spPr>
            <a:xfrm>
              <a:off x="5852898" y="1785933"/>
              <a:ext cx="638091" cy="322898"/>
            </a:xfrm>
            <a:prstGeom prst="rect">
              <a:avLst/>
            </a:prstGeom>
            <a:solidFill>
              <a:schemeClr val="tx1"/>
            </a:solidFill>
            <a:ln w="25400" cap="flat" cmpd="sng" algn="ctr">
              <a:solidFill>
                <a:srgbClr val="002F5F">
                  <a:shade val="50000"/>
                </a:srgbClr>
              </a:solidFill>
              <a:prstDash val="solid"/>
            </a:ln>
            <a:effectLst/>
          </p:spPr>
          <p:txBody>
            <a:bodyPr rtlCol="0" anchor="ctr"/>
            <a:lstStyle/>
            <a:p>
              <a:pPr algn="ctr" defTabSz="672290">
                <a:defRPr/>
              </a:pPr>
              <a:r>
                <a:rPr lang="en-US" sz="1029" kern="0" dirty="0">
                  <a:solidFill>
                    <a:srgbClr val="FFFFFF"/>
                  </a:solidFill>
                  <a:latin typeface="Arial"/>
                </a:rPr>
                <a:t>EL</a:t>
              </a:r>
            </a:p>
          </p:txBody>
        </p:sp>
        <p:sp>
          <p:nvSpPr>
            <p:cNvPr id="36" name="Rectangle 35"/>
            <p:cNvSpPr/>
            <p:nvPr/>
          </p:nvSpPr>
          <p:spPr>
            <a:xfrm>
              <a:off x="7001406" y="1399471"/>
              <a:ext cx="1210820" cy="228479"/>
            </a:xfrm>
            <a:prstGeom prst="rect">
              <a:avLst/>
            </a:prstGeom>
            <a:solidFill>
              <a:schemeClr val="tx1"/>
            </a:solidFill>
            <a:ln w="25400" cap="flat" cmpd="sng" algn="ctr">
              <a:solidFill>
                <a:srgbClr val="002F5F">
                  <a:shade val="50000"/>
                </a:srgbClr>
              </a:solidFill>
              <a:prstDash val="solid"/>
            </a:ln>
            <a:effectLst/>
          </p:spPr>
          <p:txBody>
            <a:bodyPr rtlCol="0" anchor="ctr"/>
            <a:lstStyle/>
            <a:p>
              <a:pPr algn="ctr" defTabSz="672290">
                <a:defRPr/>
              </a:pPr>
              <a:r>
                <a:rPr lang="en-US" sz="662" kern="0" dirty="0">
                  <a:solidFill>
                    <a:srgbClr val="FFFFFF"/>
                  </a:solidFill>
                  <a:latin typeface="Arial"/>
                </a:rPr>
                <a:t>Pega Expert Skills Required</a:t>
              </a:r>
            </a:p>
          </p:txBody>
        </p:sp>
        <p:sp>
          <p:nvSpPr>
            <p:cNvPr id="37" name="Rectangle 36"/>
            <p:cNvSpPr/>
            <p:nvPr/>
          </p:nvSpPr>
          <p:spPr>
            <a:xfrm>
              <a:off x="7331839" y="1191103"/>
              <a:ext cx="575931" cy="139760"/>
            </a:xfrm>
            <a:prstGeom prst="rect">
              <a:avLst/>
            </a:prstGeom>
            <a:solidFill>
              <a:srgbClr val="FFFFFF"/>
            </a:solidFill>
            <a:ln w="12700" cap="flat" cmpd="sng" algn="ctr">
              <a:solidFill>
                <a:srgbClr val="FFFFFF"/>
              </a:solidFill>
              <a:prstDash val="solid"/>
            </a:ln>
            <a:effectLst/>
          </p:spPr>
          <p:txBody>
            <a:bodyPr rtlCol="0" anchor="ctr"/>
            <a:lstStyle/>
            <a:p>
              <a:pPr algn="ctr" defTabSz="672290">
                <a:defRPr/>
              </a:pPr>
              <a:r>
                <a:rPr lang="en-US" sz="809" kern="0" dirty="0">
                  <a:solidFill>
                    <a:schemeClr val="accent3"/>
                  </a:solidFill>
                  <a:latin typeface="Arial"/>
                </a:rPr>
                <a:t>Legend</a:t>
              </a:r>
            </a:p>
          </p:txBody>
        </p:sp>
        <p:sp>
          <p:nvSpPr>
            <p:cNvPr id="38" name="Rectangle 37"/>
            <p:cNvSpPr/>
            <p:nvPr/>
          </p:nvSpPr>
          <p:spPr>
            <a:xfrm>
              <a:off x="7001406" y="1663783"/>
              <a:ext cx="1210820" cy="228479"/>
            </a:xfrm>
            <a:prstGeom prst="rect">
              <a:avLst/>
            </a:prstGeom>
            <a:solidFill>
              <a:schemeClr val="accent2"/>
            </a:solidFill>
            <a:ln w="25400" cap="flat" cmpd="sng" algn="ctr">
              <a:noFill/>
              <a:prstDash val="solid"/>
            </a:ln>
            <a:effectLst/>
          </p:spPr>
          <p:txBody>
            <a:bodyPr rtlCol="0" anchor="ctr"/>
            <a:lstStyle/>
            <a:p>
              <a:pPr algn="ctr" defTabSz="672290">
                <a:defRPr/>
              </a:pPr>
              <a:r>
                <a:rPr lang="en-US" sz="662" kern="0" dirty="0">
                  <a:solidFill>
                    <a:schemeClr val="bg1"/>
                  </a:solidFill>
                  <a:latin typeface="Arial"/>
                </a:rPr>
                <a:t>Core Pega Skills Required</a:t>
              </a:r>
            </a:p>
          </p:txBody>
        </p:sp>
        <p:sp>
          <p:nvSpPr>
            <p:cNvPr id="39" name="Rectangle 38"/>
            <p:cNvSpPr/>
            <p:nvPr/>
          </p:nvSpPr>
          <p:spPr>
            <a:xfrm>
              <a:off x="6291404" y="3432094"/>
              <a:ext cx="638091" cy="322898"/>
            </a:xfrm>
            <a:prstGeom prst="rect">
              <a:avLst/>
            </a:prstGeom>
            <a:solidFill>
              <a:schemeClr val="accent2"/>
            </a:solidFill>
            <a:ln w="25400" cap="flat" cmpd="sng" algn="ctr">
              <a:noFill/>
              <a:prstDash val="solid"/>
            </a:ln>
            <a:effectLst/>
          </p:spPr>
          <p:txBody>
            <a:bodyPr rtlCol="0" anchor="ctr"/>
            <a:lstStyle/>
            <a:p>
              <a:pPr algn="ctr" defTabSz="672290"/>
              <a:r>
                <a:rPr lang="en-US" sz="1029" kern="0" dirty="0">
                  <a:solidFill>
                    <a:schemeClr val="bg1"/>
                  </a:solidFill>
                  <a:latin typeface="Arial"/>
                </a:rPr>
                <a:t>SME</a:t>
              </a:r>
            </a:p>
          </p:txBody>
        </p:sp>
        <p:sp>
          <p:nvSpPr>
            <p:cNvPr id="40" name="Rectangle 39"/>
            <p:cNvSpPr/>
            <p:nvPr/>
          </p:nvSpPr>
          <p:spPr>
            <a:xfrm>
              <a:off x="6283400" y="3867045"/>
              <a:ext cx="638091" cy="322898"/>
            </a:xfrm>
            <a:prstGeom prst="rect">
              <a:avLst/>
            </a:prstGeom>
            <a:solidFill>
              <a:schemeClr val="accent2"/>
            </a:solidFill>
            <a:ln w="25400" cap="flat" cmpd="sng" algn="ctr">
              <a:noFill/>
              <a:prstDash val="solid"/>
            </a:ln>
            <a:effectLst/>
          </p:spPr>
          <p:txBody>
            <a:bodyPr rtlCol="0" anchor="ctr"/>
            <a:lstStyle/>
            <a:p>
              <a:pPr algn="ctr" defTabSz="672290"/>
              <a:r>
                <a:rPr lang="en-US" sz="1029" kern="0" dirty="0">
                  <a:solidFill>
                    <a:schemeClr val="bg1"/>
                  </a:solidFill>
                  <a:latin typeface="Arial"/>
                </a:rPr>
                <a:t>SME</a:t>
              </a:r>
            </a:p>
          </p:txBody>
        </p:sp>
        <p:cxnSp>
          <p:nvCxnSpPr>
            <p:cNvPr id="41" name="Elbow Connector 40"/>
            <p:cNvCxnSpPr/>
            <p:nvPr/>
          </p:nvCxnSpPr>
          <p:spPr>
            <a:xfrm rot="16200000" flipH="1">
              <a:off x="5981523" y="3274910"/>
              <a:ext cx="508338" cy="128930"/>
            </a:xfrm>
            <a:prstGeom prst="bentConnector2">
              <a:avLst/>
            </a:prstGeom>
            <a:noFill/>
            <a:ln w="9525" cap="flat" cmpd="sng" algn="ctr">
              <a:solidFill>
                <a:srgbClr val="002F5F">
                  <a:shade val="95000"/>
                  <a:satMod val="105000"/>
                </a:srgbClr>
              </a:solidFill>
              <a:prstDash val="solid"/>
            </a:ln>
            <a:effectLst/>
          </p:spPr>
        </p:cxnSp>
        <p:cxnSp>
          <p:nvCxnSpPr>
            <p:cNvPr id="42" name="Elbow Connector 41"/>
            <p:cNvCxnSpPr/>
            <p:nvPr/>
          </p:nvCxnSpPr>
          <p:spPr>
            <a:xfrm rot="16200000" flipH="1">
              <a:off x="6126358" y="3862697"/>
              <a:ext cx="210669" cy="120926"/>
            </a:xfrm>
            <a:prstGeom prst="bentConnector3">
              <a:avLst>
                <a:gd name="adj1" fmla="val 100000"/>
              </a:avLst>
            </a:prstGeom>
            <a:noFill/>
            <a:ln w="9525" cap="flat" cmpd="sng" algn="ctr">
              <a:solidFill>
                <a:srgbClr val="002F5F">
                  <a:shade val="95000"/>
                  <a:satMod val="105000"/>
                </a:srgbClr>
              </a:solidFill>
              <a:prstDash val="solid"/>
            </a:ln>
            <a:effectLst/>
          </p:spPr>
        </p:cxnSp>
      </p:grpSp>
      <p:graphicFrame>
        <p:nvGraphicFramePr>
          <p:cNvPr id="45" name="Content Placeholder 3"/>
          <p:cNvGraphicFramePr>
            <a:graphicFrameLocks/>
          </p:cNvGraphicFramePr>
          <p:nvPr>
            <p:extLst/>
          </p:nvPr>
        </p:nvGraphicFramePr>
        <p:xfrm>
          <a:off x="337429" y="1123950"/>
          <a:ext cx="4846320" cy="3350984"/>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xmlns="" val="20000"/>
                    </a:ext>
                  </a:extLst>
                </a:gridCol>
                <a:gridCol w="2834640">
                  <a:extLst>
                    <a:ext uri="{9D8B030D-6E8A-4147-A177-3AD203B41FA5}">
                      <a16:colId xmlns:a16="http://schemas.microsoft.com/office/drawing/2014/main" xmlns="" val="20001"/>
                    </a:ext>
                  </a:extLst>
                </a:gridCol>
              </a:tblGrid>
              <a:tr h="365760">
                <a:tc>
                  <a:txBody>
                    <a:bodyPr/>
                    <a:lstStyle/>
                    <a:p>
                      <a:pPr algn="ctr"/>
                      <a:r>
                        <a:rPr lang="en-US" sz="1050" dirty="0">
                          <a:latin typeface="+mj-lt"/>
                          <a:cs typeface="Arial" panose="020B0604020202020204" pitchFamily="34" charset="0"/>
                        </a:rPr>
                        <a:t>Pega System</a:t>
                      </a:r>
                      <a:r>
                        <a:rPr lang="en-US" sz="1050" baseline="0" dirty="0">
                          <a:latin typeface="+mj-lt"/>
                          <a:cs typeface="Arial" panose="020B0604020202020204" pitchFamily="34" charset="0"/>
                        </a:rPr>
                        <a:t> </a:t>
                      </a:r>
                      <a:r>
                        <a:rPr lang="en-US" sz="1050" dirty="0">
                          <a:latin typeface="+mj-lt"/>
                          <a:cs typeface="Arial" panose="020B0604020202020204" pitchFamily="34" charset="0"/>
                        </a:rPr>
                        <a:t>Role</a:t>
                      </a:r>
                      <a:r>
                        <a:rPr lang="en-US" sz="1050" baseline="0" dirty="0">
                          <a:latin typeface="+mj-lt"/>
                          <a:cs typeface="Arial" panose="020B0604020202020204" pitchFamily="34" charset="0"/>
                        </a:rPr>
                        <a:t> Types (Client Role Alignment)</a:t>
                      </a:r>
                      <a:r>
                        <a:rPr lang="en-US" sz="1050" dirty="0">
                          <a:latin typeface="+mj-lt"/>
                          <a:cs typeface="Arial" panose="020B0604020202020204" pitchFamily="34" charset="0"/>
                        </a:rPr>
                        <a:t> </a:t>
                      </a:r>
                    </a:p>
                  </a:txBody>
                  <a:tcPr marL="67232" marR="67232" marT="33616" marB="33616" anchor="ctr">
                    <a:solidFill>
                      <a:schemeClr val="accent3"/>
                    </a:solidFill>
                  </a:tcPr>
                </a:tc>
                <a:tc>
                  <a:txBody>
                    <a:bodyPr/>
                    <a:lstStyle/>
                    <a:p>
                      <a:pPr algn="ctr"/>
                      <a:r>
                        <a:rPr lang="en-US" sz="1050" dirty="0">
                          <a:latin typeface="+mj-lt"/>
                          <a:cs typeface="Arial" panose="020B0604020202020204" pitchFamily="34" charset="0"/>
                        </a:rPr>
                        <a:t>Course</a:t>
                      </a:r>
                      <a:r>
                        <a:rPr lang="en-US" sz="1050" baseline="0" dirty="0">
                          <a:latin typeface="+mj-lt"/>
                          <a:cs typeface="Arial" panose="020B0604020202020204" pitchFamily="34" charset="0"/>
                        </a:rPr>
                        <a:t> and </a:t>
                      </a:r>
                      <a:r>
                        <a:rPr lang="en-US" sz="1050" dirty="0">
                          <a:latin typeface="+mj-lt"/>
                          <a:cs typeface="Arial" panose="020B0604020202020204" pitchFamily="34" charset="0"/>
                        </a:rPr>
                        <a:t>Certification (as applicable)</a:t>
                      </a:r>
                    </a:p>
                  </a:txBody>
                  <a:tcPr marL="67232" marR="67232" marT="33616" marB="33616" anchor="ctr">
                    <a:solidFill>
                      <a:schemeClr val="accent3"/>
                    </a:solidFill>
                  </a:tcPr>
                </a:tc>
                <a:extLst>
                  <a:ext uri="{0D108BD9-81ED-4DB2-BD59-A6C34878D82A}">
                    <a16:rowId xmlns:a16="http://schemas.microsoft.com/office/drawing/2014/main" xmlns="" val="10000"/>
                  </a:ext>
                </a:extLst>
              </a:tr>
              <a:tr h="365760">
                <a:tc>
                  <a:txBody>
                    <a:bodyPr/>
                    <a:lstStyle/>
                    <a:p>
                      <a:r>
                        <a:rPr lang="en-US" sz="1050" dirty="0">
                          <a:solidFill>
                            <a:schemeClr val="tx1"/>
                          </a:solidFill>
                          <a:latin typeface="+mj-lt"/>
                          <a:cs typeface="Arial" panose="020B0604020202020204" pitchFamily="34" charset="0"/>
                        </a:rPr>
                        <a:t>System Architect</a:t>
                      </a:r>
                    </a:p>
                    <a:p>
                      <a:r>
                        <a:rPr lang="en-US" sz="1050" dirty="0">
                          <a:solidFill>
                            <a:schemeClr val="tx1"/>
                          </a:solidFill>
                          <a:latin typeface="+mj-lt"/>
                          <a:cs typeface="Arial" panose="020B0604020202020204" pitchFamily="34" charset="0"/>
                        </a:rPr>
                        <a:t>(Technical Developer)</a:t>
                      </a:r>
                    </a:p>
                  </a:txBody>
                  <a:tcPr marL="67232" marR="67232" marT="33616" marB="33616"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noFill/>
                  </a:tcPr>
                </a:tc>
                <a:tc>
                  <a:txBody>
                    <a:bodyPr/>
                    <a:lstStyle/>
                    <a:p>
                      <a:pPr algn="ctr"/>
                      <a:r>
                        <a:rPr lang="en-US" sz="1050" dirty="0">
                          <a:solidFill>
                            <a:srgbClr val="002060"/>
                          </a:solidFill>
                          <a:latin typeface="+mj-lt"/>
                          <a:ea typeface="Open Sans" panose="020B0606030504020204" pitchFamily="34" charset="0"/>
                          <a:cs typeface="Open Sans" panose="020B0606030504020204" pitchFamily="34" charset="0"/>
                        </a:rPr>
                        <a:t>System Architect Essentials </a:t>
                      </a:r>
                      <a:r>
                        <a:rPr lang="en-US" sz="1050" dirty="0">
                          <a:latin typeface="+mj-lt"/>
                          <a:cs typeface="Arial" panose="020B0604020202020204" pitchFamily="34" charset="0"/>
                        </a:rPr>
                        <a:t>(CSA)</a:t>
                      </a:r>
                    </a:p>
                  </a:txBody>
                  <a:tcPr marL="67232" marR="67232" marT="33616" marB="33616"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xmlns="" val="10001"/>
                  </a:ext>
                </a:extLst>
              </a:tr>
              <a:tr h="365760">
                <a:tc>
                  <a:txBody>
                    <a:bodyPr/>
                    <a:lstStyle/>
                    <a:p>
                      <a:pPr marL="0" algn="l" defTabSz="914400" rtl="0" eaLnBrk="1" latinLnBrk="0" hangingPunct="1"/>
                      <a:r>
                        <a:rPr lang="en-US" sz="1050" kern="1200" dirty="0">
                          <a:solidFill>
                            <a:srgbClr val="002060"/>
                          </a:solidFill>
                          <a:latin typeface="+mj-lt"/>
                          <a:ea typeface="Open Sans" panose="020B0606030504020204" pitchFamily="34" charset="0"/>
                          <a:cs typeface="Open Sans" panose="020B0606030504020204" pitchFamily="34" charset="0"/>
                        </a:rPr>
                        <a:t>Senior System Architect</a:t>
                      </a:r>
                    </a:p>
                    <a:p>
                      <a:pPr marL="0" algn="l" defTabSz="914400" rtl="0" eaLnBrk="1" latinLnBrk="0" hangingPunct="1"/>
                      <a:r>
                        <a:rPr lang="en-US" sz="1050" kern="1200" dirty="0">
                          <a:solidFill>
                            <a:srgbClr val="002060"/>
                          </a:solidFill>
                          <a:latin typeface="+mj-lt"/>
                          <a:ea typeface="Open Sans" panose="020B0606030504020204" pitchFamily="34" charset="0"/>
                          <a:cs typeface="Open Sans" panose="020B0606030504020204" pitchFamily="34" charset="0"/>
                        </a:rPr>
                        <a:t>(Senior Technical Developer)</a:t>
                      </a:r>
                    </a:p>
                  </a:txBody>
                  <a:tcPr marL="67232" marR="67232" marT="33616" marB="33616"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rgbClr val="002060"/>
                          </a:solidFill>
                          <a:latin typeface="+mj-lt"/>
                          <a:ea typeface="Open Sans" panose="020B0606030504020204" pitchFamily="34" charset="0"/>
                          <a:cs typeface="Open Sans" panose="020B0606030504020204" pitchFamily="34" charset="0"/>
                        </a:rPr>
                        <a:t>Senior System Architect (CSSA)</a:t>
                      </a:r>
                    </a:p>
                  </a:txBody>
                  <a:tcPr marL="67232" marR="67232" marT="33616" marB="33616"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xmlns="" val="10002"/>
                  </a:ext>
                </a:extLst>
              </a:tr>
              <a:tr h="365760">
                <a:tc>
                  <a:txBody>
                    <a:bodyPr/>
                    <a:lstStyle/>
                    <a:p>
                      <a:pPr marL="0" algn="l" defTabSz="914400" rtl="0" eaLnBrk="1" latinLnBrk="0" hangingPunct="1"/>
                      <a:r>
                        <a:rPr lang="en-US" sz="1050" kern="1200" dirty="0">
                          <a:solidFill>
                            <a:srgbClr val="002060"/>
                          </a:solidFill>
                          <a:latin typeface="+mj-lt"/>
                          <a:ea typeface="Open Sans" panose="020B0606030504020204" pitchFamily="34" charset="0"/>
                          <a:cs typeface="Open Sans" panose="020B0606030504020204" pitchFamily="34" charset="0"/>
                        </a:rPr>
                        <a:t>Lead System Architect</a:t>
                      </a:r>
                    </a:p>
                    <a:p>
                      <a:pPr marL="0" algn="l" defTabSz="914400" rtl="0" eaLnBrk="1" latinLnBrk="0" hangingPunct="1"/>
                      <a:r>
                        <a:rPr lang="en-US" sz="1050" kern="1200" dirty="0">
                          <a:solidFill>
                            <a:srgbClr val="002060"/>
                          </a:solidFill>
                          <a:latin typeface="+mj-lt"/>
                          <a:ea typeface="Open Sans" panose="020B0606030504020204" pitchFamily="34" charset="0"/>
                          <a:cs typeface="Open Sans" panose="020B0606030504020204" pitchFamily="34" charset="0"/>
                        </a:rPr>
                        <a:t>(Technical Lead)</a:t>
                      </a:r>
                    </a:p>
                  </a:txBody>
                  <a:tcPr marL="67232" marR="67232" marT="33616" marB="33616"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rgbClr val="002060"/>
                          </a:solidFill>
                          <a:latin typeface="+mj-lt"/>
                          <a:ea typeface="Open Sans" panose="020B0606030504020204" pitchFamily="34" charset="0"/>
                          <a:cs typeface="Open Sans" panose="020B0606030504020204" pitchFamily="34" charset="0"/>
                        </a:rPr>
                        <a:t>Lead System Architect (CLSA)</a:t>
                      </a:r>
                    </a:p>
                  </a:txBody>
                  <a:tcPr marL="67232" marR="67232" marT="33616" marB="33616"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xmlns="" val="10003"/>
                  </a:ext>
                </a:extLst>
              </a:tr>
              <a:tr h="365760">
                <a:tc>
                  <a:txBody>
                    <a:bodyPr/>
                    <a:lstStyle/>
                    <a:p>
                      <a:pPr marL="0" algn="l" defTabSz="914400" rtl="0" eaLnBrk="1" latinLnBrk="0" hangingPunct="1"/>
                      <a:r>
                        <a:rPr lang="en-US" sz="1050" kern="1200" dirty="0">
                          <a:solidFill>
                            <a:srgbClr val="002060"/>
                          </a:solidFill>
                          <a:latin typeface="+mj-lt"/>
                          <a:ea typeface="Open Sans" panose="020B0606030504020204" pitchFamily="34" charset="0"/>
                          <a:cs typeface="Open Sans" panose="020B0606030504020204" pitchFamily="34" charset="0"/>
                        </a:rPr>
                        <a:t>Business Architect</a:t>
                      </a:r>
                    </a:p>
                    <a:p>
                      <a:pPr marL="0" algn="l" defTabSz="914400" rtl="0" eaLnBrk="1" latinLnBrk="0" hangingPunct="1"/>
                      <a:r>
                        <a:rPr lang="en-US" sz="1050" kern="1200" dirty="0">
                          <a:solidFill>
                            <a:srgbClr val="002060"/>
                          </a:solidFill>
                          <a:latin typeface="+mj-lt"/>
                          <a:ea typeface="Open Sans" panose="020B0606030504020204" pitchFamily="34" charset="0"/>
                          <a:cs typeface="Open Sans" panose="020B0606030504020204" pitchFamily="34" charset="0"/>
                        </a:rPr>
                        <a:t>(Business Analyst)</a:t>
                      </a:r>
                    </a:p>
                  </a:txBody>
                  <a:tcPr marL="67232" marR="67232" marT="33616" marB="33616"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marL="0" algn="ctr" defTabSz="914400" rtl="0" eaLnBrk="1" latinLnBrk="0" hangingPunct="1"/>
                      <a:r>
                        <a:rPr lang="en-US" sz="1050" kern="1200" dirty="0">
                          <a:solidFill>
                            <a:srgbClr val="002060"/>
                          </a:solidFill>
                          <a:latin typeface="+mj-lt"/>
                          <a:ea typeface="Open Sans" panose="020B0606030504020204" pitchFamily="34" charset="0"/>
                          <a:cs typeface="Open Sans" panose="020B0606030504020204" pitchFamily="34" charset="0"/>
                        </a:rPr>
                        <a:t>Business Architect Essentials (CPBA)</a:t>
                      </a:r>
                    </a:p>
                  </a:txBody>
                  <a:tcPr marL="67232" marR="67232" marT="33616" marB="33616"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xmlns="" val="10004"/>
                  </a:ext>
                </a:extLst>
              </a:tr>
              <a:tr h="274320">
                <a:tc>
                  <a:txBody>
                    <a:bodyPr/>
                    <a:lstStyle/>
                    <a:p>
                      <a:r>
                        <a:rPr lang="en-US" sz="1050" dirty="0">
                          <a:solidFill>
                            <a:schemeClr val="tx1"/>
                          </a:solidFill>
                          <a:latin typeface="+mj-lt"/>
                          <a:cs typeface="Arial" panose="020B0604020202020204" pitchFamily="34" charset="0"/>
                        </a:rPr>
                        <a:t>Product Owner</a:t>
                      </a:r>
                    </a:p>
                  </a:txBody>
                  <a:tcPr marL="67232" marR="67232" marT="33616" marB="33616"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algn="ctr"/>
                      <a:r>
                        <a:rPr lang="en-US" sz="1050" dirty="0">
                          <a:solidFill>
                            <a:srgbClr val="002060"/>
                          </a:solidFill>
                          <a:latin typeface="Open Sans" panose="020B0606030504020204" pitchFamily="34" charset="0"/>
                          <a:ea typeface="Open Sans" panose="020B0606030504020204" pitchFamily="34" charset="0"/>
                          <a:cs typeface="Open Sans" panose="020B0606030504020204" pitchFamily="34" charset="0"/>
                        </a:rPr>
                        <a:t>Product</a:t>
                      </a:r>
                      <a:r>
                        <a:rPr lang="en-US" sz="1050" baseline="0" dirty="0">
                          <a:solidFill>
                            <a:srgbClr val="002060"/>
                          </a:solidFill>
                          <a:latin typeface="Open Sans" panose="020B0606030504020204" pitchFamily="34" charset="0"/>
                          <a:ea typeface="Open Sans" panose="020B0606030504020204" pitchFamily="34" charset="0"/>
                          <a:cs typeface="Open Sans" panose="020B0606030504020204" pitchFamily="34" charset="0"/>
                        </a:rPr>
                        <a:t> Owner Role in Scrum</a:t>
                      </a:r>
                      <a:endParaRPr lang="en-US" sz="105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marL="67232" marR="67232" marT="33616" marB="33616"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xmlns="" val="10005"/>
                  </a:ext>
                </a:extLst>
              </a:tr>
              <a:tr h="365760">
                <a:tc>
                  <a:txBody>
                    <a:bodyPr/>
                    <a:lstStyle/>
                    <a:p>
                      <a:r>
                        <a:rPr lang="en-US" sz="1050" dirty="0">
                          <a:solidFill>
                            <a:schemeClr val="tx1"/>
                          </a:solidFill>
                          <a:latin typeface="+mj-lt"/>
                          <a:cs typeface="Arial" panose="020B0604020202020204" pitchFamily="34" charset="0"/>
                        </a:rPr>
                        <a:t>Program /</a:t>
                      </a:r>
                      <a:r>
                        <a:rPr lang="en-US" sz="1050" baseline="0" dirty="0">
                          <a:solidFill>
                            <a:schemeClr val="tx1"/>
                          </a:solidFill>
                          <a:latin typeface="+mj-lt"/>
                          <a:cs typeface="Arial" panose="020B0604020202020204" pitchFamily="34" charset="0"/>
                        </a:rPr>
                        <a:t> </a:t>
                      </a:r>
                      <a:r>
                        <a:rPr lang="en-US" sz="1050" dirty="0">
                          <a:solidFill>
                            <a:schemeClr val="tx1"/>
                          </a:solidFill>
                          <a:latin typeface="+mj-lt"/>
                          <a:cs typeface="Arial" panose="020B0604020202020204" pitchFamily="34" charset="0"/>
                        </a:rPr>
                        <a:t>Engagement</a:t>
                      </a:r>
                      <a:r>
                        <a:rPr lang="en-US" sz="1050" baseline="0" dirty="0">
                          <a:solidFill>
                            <a:schemeClr val="tx1"/>
                          </a:solidFill>
                          <a:latin typeface="+mj-lt"/>
                          <a:cs typeface="Arial" panose="020B0604020202020204" pitchFamily="34" charset="0"/>
                        </a:rPr>
                        <a:t> Leader (Project Manager)</a:t>
                      </a:r>
                      <a:endParaRPr lang="en-US" sz="1050" dirty="0">
                        <a:solidFill>
                          <a:schemeClr val="tx1"/>
                        </a:solidFill>
                        <a:latin typeface="+mj-lt"/>
                        <a:cs typeface="Arial" panose="020B0604020202020204" pitchFamily="34" charset="0"/>
                      </a:endParaRPr>
                    </a:p>
                  </a:txBody>
                  <a:tcPr marL="67232" marR="67232" marT="33616" marB="33616"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algn="ctr"/>
                      <a:r>
                        <a:rPr lang="en-US" sz="1050" dirty="0">
                          <a:solidFill>
                            <a:srgbClr val="002060"/>
                          </a:solidFill>
                          <a:latin typeface="Open Sans" panose="020B0606030504020204" pitchFamily="34" charset="0"/>
                          <a:ea typeface="Open Sans" panose="020B0606030504020204" pitchFamily="34" charset="0"/>
                          <a:cs typeface="Open Sans" panose="020B0606030504020204" pitchFamily="34" charset="0"/>
                        </a:rPr>
                        <a:t>Pega</a:t>
                      </a:r>
                      <a:r>
                        <a:rPr lang="en-US" sz="1050" baseline="0" dirty="0">
                          <a:solidFill>
                            <a:srgbClr val="002060"/>
                          </a:solidFill>
                          <a:latin typeface="Open Sans" panose="020B0606030504020204" pitchFamily="34" charset="0"/>
                          <a:ea typeface="Open Sans" panose="020B0606030504020204" pitchFamily="34" charset="0"/>
                          <a:cs typeface="Open Sans" panose="020B0606030504020204" pitchFamily="34" charset="0"/>
                        </a:rPr>
                        <a:t> Platform Foundation</a:t>
                      </a:r>
                      <a:endParaRPr lang="en-US" sz="105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marL="67232" marR="67232" marT="33616" marB="33616"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xmlns="" val="10006"/>
                  </a:ext>
                </a:extLst>
              </a:tr>
              <a:tr h="365760">
                <a:tc>
                  <a:txBody>
                    <a:bodyPr/>
                    <a:lstStyle/>
                    <a:p>
                      <a:r>
                        <a:rPr lang="en-US" sz="1050" dirty="0">
                          <a:solidFill>
                            <a:schemeClr val="tx1"/>
                          </a:solidFill>
                          <a:latin typeface="+mj-lt"/>
                          <a:cs typeface="Arial" panose="020B0604020202020204" pitchFamily="34" charset="0"/>
                        </a:rPr>
                        <a:t>User Experience Specialist </a:t>
                      </a:r>
                    </a:p>
                    <a:p>
                      <a:r>
                        <a:rPr lang="en-US" sz="1050" dirty="0">
                          <a:solidFill>
                            <a:schemeClr val="tx1"/>
                          </a:solidFill>
                          <a:latin typeface="+mj-lt"/>
                          <a:cs typeface="Arial" panose="020B0604020202020204" pitchFamily="34" charset="0"/>
                        </a:rPr>
                        <a:t>(Human</a:t>
                      </a:r>
                      <a:r>
                        <a:rPr lang="en-US" sz="1050" baseline="0" dirty="0">
                          <a:solidFill>
                            <a:schemeClr val="tx1"/>
                          </a:solidFill>
                          <a:latin typeface="+mj-lt"/>
                          <a:cs typeface="Arial" panose="020B0604020202020204" pitchFamily="34" charset="0"/>
                        </a:rPr>
                        <a:t> Factors)</a:t>
                      </a:r>
                      <a:endParaRPr lang="en-US" sz="1050" dirty="0">
                        <a:solidFill>
                          <a:schemeClr val="tx1"/>
                        </a:solidFill>
                        <a:latin typeface="+mj-lt"/>
                        <a:cs typeface="Arial" panose="020B0604020202020204" pitchFamily="34" charset="0"/>
                      </a:endParaRPr>
                    </a:p>
                  </a:txBody>
                  <a:tcPr marL="67232" marR="67232" marT="33616" marB="33616"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algn="ctr"/>
                      <a:r>
                        <a:rPr lang="en-US" sz="1050" dirty="0">
                          <a:solidFill>
                            <a:srgbClr val="002060"/>
                          </a:solidFill>
                          <a:latin typeface="Open Sans" panose="020B0606030504020204" pitchFamily="34" charset="0"/>
                          <a:ea typeface="Open Sans" panose="020B0606030504020204" pitchFamily="34" charset="0"/>
                          <a:cs typeface="Open Sans" panose="020B0606030504020204" pitchFamily="34" charset="0"/>
                        </a:rPr>
                        <a:t>UI</a:t>
                      </a:r>
                      <a:r>
                        <a:rPr lang="en-US" sz="1050" baseline="0" dirty="0">
                          <a:solidFill>
                            <a:srgbClr val="002060"/>
                          </a:solidFill>
                          <a:latin typeface="Open Sans" panose="020B0606030504020204" pitchFamily="34" charset="0"/>
                          <a:ea typeface="Open Sans" panose="020B0606030504020204" pitchFamily="34" charset="0"/>
                          <a:cs typeface="Open Sans" panose="020B0606030504020204" pitchFamily="34" charset="0"/>
                        </a:rPr>
                        <a:t> Specialist (CUIX)</a:t>
                      </a:r>
                      <a:endParaRPr lang="en-US" sz="105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marL="67232" marR="67232" marT="33616" marB="33616"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xmlns="" val="10007"/>
                  </a:ext>
                </a:extLst>
              </a:tr>
              <a:tr h="365760">
                <a:tc>
                  <a:txBody>
                    <a:bodyPr/>
                    <a:lstStyle/>
                    <a:p>
                      <a:r>
                        <a:rPr lang="en-US" sz="1050" dirty="0">
                          <a:solidFill>
                            <a:schemeClr val="tx1"/>
                          </a:solidFill>
                          <a:latin typeface="+mj-lt"/>
                          <a:cs typeface="Arial" panose="020B0604020202020204" pitchFamily="34" charset="0"/>
                        </a:rPr>
                        <a:t>Pega Stakeholder</a:t>
                      </a:r>
                    </a:p>
                  </a:txBody>
                  <a:tcPr marL="67232" marR="67232" marT="33616" marB="33616"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algn="ctr"/>
                      <a:r>
                        <a:rPr lang="en-US" sz="1050" dirty="0">
                          <a:solidFill>
                            <a:srgbClr val="002060"/>
                          </a:solidFill>
                          <a:latin typeface="+mj-lt"/>
                          <a:ea typeface="Open Sans" panose="020B0606030504020204" pitchFamily="34" charset="0"/>
                          <a:cs typeface="Open Sans" panose="020B0606030504020204" pitchFamily="34" charset="0"/>
                        </a:rPr>
                        <a:t>Pega 7 Fundamentals</a:t>
                      </a:r>
                      <a:endParaRPr lang="en-US" sz="1050" baseline="0" dirty="0">
                        <a:solidFill>
                          <a:srgbClr val="002060"/>
                        </a:solidFill>
                        <a:latin typeface="+mj-lt"/>
                        <a:ea typeface="Open Sans" panose="020B0606030504020204" pitchFamily="34" charset="0"/>
                        <a:cs typeface="Open Sans" panose="020B0606030504020204" pitchFamily="34" charset="0"/>
                      </a:endParaRPr>
                    </a:p>
                  </a:txBody>
                  <a:tcPr marL="67232" marR="67232" marT="33616" marB="33616"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43" name="Rectangle 42"/>
          <p:cNvSpPr/>
          <p:nvPr/>
        </p:nvSpPr>
        <p:spPr>
          <a:xfrm>
            <a:off x="5903973" y="154849"/>
            <a:ext cx="2344718" cy="235356"/>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a:t>EXAMPLE</a:t>
            </a:r>
            <a:r>
              <a:rPr lang="en-US" sz="1200" dirty="0"/>
              <a:t> </a:t>
            </a:r>
            <a:r>
              <a:rPr lang="en-US" sz="1200" b="1" dirty="0"/>
              <a:t>ONLY !!</a:t>
            </a:r>
          </a:p>
        </p:txBody>
      </p:sp>
    </p:spTree>
    <p:extLst>
      <p:ext uri="{BB962C8B-B14F-4D97-AF65-F5344CB8AC3E}">
        <p14:creationId xmlns:p14="http://schemas.microsoft.com/office/powerpoint/2010/main" val="391756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dirty="0"/>
              <a:t>Business challenge</a:t>
            </a:r>
            <a:endParaRPr lang="en-AU" dirty="0"/>
          </a:p>
          <a:p>
            <a:r>
              <a:rPr lang="en-US" dirty="0"/>
              <a:t>Pega’s response</a:t>
            </a:r>
            <a:endParaRPr lang="en-AU" dirty="0"/>
          </a:p>
          <a:p>
            <a:pPr>
              <a:spcBef>
                <a:spcPts val="662"/>
              </a:spcBef>
            </a:pPr>
            <a:endParaRPr lang="en-GB" dirty="0"/>
          </a:p>
          <a:p>
            <a:endParaRPr lang="en-GB" dirty="0"/>
          </a:p>
        </p:txBody>
      </p:sp>
      <p:sp>
        <p:nvSpPr>
          <p:cNvPr id="2" name="Title 1"/>
          <p:cNvSpPr>
            <a:spLocks noGrp="1"/>
          </p:cNvSpPr>
          <p:nvPr>
            <p:ph type="title"/>
          </p:nvPr>
        </p:nvSpPr>
        <p:spPr/>
        <p:txBody>
          <a:bodyPr/>
          <a:lstStyle/>
          <a:p>
            <a:r>
              <a:rPr lang="en-GB" dirty="0"/>
              <a:t>The Journey So Far</a:t>
            </a:r>
          </a:p>
        </p:txBody>
      </p:sp>
      <p:sp>
        <p:nvSpPr>
          <p:cNvPr id="5" name="Rectangle 4"/>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421128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2"/>
          <a:srcRect l="5556" r="5556"/>
          <a:stretch>
            <a:fillRect/>
          </a:stretch>
        </p:blipFill>
        <p:spPr>
          <a:prstGeom prst="rect">
            <a:avLst/>
          </a:prstGeom>
        </p:spPr>
      </p:pic>
      <p:sp>
        <p:nvSpPr>
          <p:cNvPr id="6" name="Footer Placeholder 5"/>
          <p:cNvSpPr>
            <a:spLocks noGrp="1"/>
          </p:cNvSpPr>
          <p:nvPr>
            <p:ph type="ftr" sz="quarter" idx="16"/>
          </p:nvPr>
        </p:nvSpPr>
        <p:spPr/>
        <p:txBody>
          <a:bodyPr/>
          <a:lstStyle/>
          <a:p>
            <a:r>
              <a:rPr lang="en-US"/>
              <a:t>Footer (Edit footer for all slides with View &gt; Header &amp; Footer)</a:t>
            </a:r>
            <a:endParaRPr lang="en-US" dirty="0"/>
          </a:p>
        </p:txBody>
      </p:sp>
      <p:sp>
        <p:nvSpPr>
          <p:cNvPr id="7" name="Slide Number Placeholder 6"/>
          <p:cNvSpPr>
            <a:spLocks noGrp="1"/>
          </p:cNvSpPr>
          <p:nvPr>
            <p:ph type="sldNum" sz="quarter" idx="17"/>
          </p:nvPr>
        </p:nvSpPr>
        <p:spPr/>
        <p:txBody>
          <a:bodyPr/>
          <a:lstStyle/>
          <a:p>
            <a:fld id="{94C005EB-05AB-4350-8862-D44178390B49}" type="slidenum">
              <a:rPr lang="en-US" smtClean="0"/>
              <a:pPr/>
              <a:t>40</a:t>
            </a:fld>
            <a:endParaRPr lang="en-US" dirty="0"/>
          </a:p>
        </p:txBody>
      </p:sp>
      <p:sp>
        <p:nvSpPr>
          <p:cNvPr id="10" name="Rectangle 9"/>
          <p:cNvSpPr/>
          <p:nvPr/>
        </p:nvSpPr>
        <p:spPr>
          <a:xfrm>
            <a:off x="304800" y="2110085"/>
            <a:ext cx="4114800" cy="923330"/>
          </a:xfrm>
          <a:prstGeom prst="rect">
            <a:avLst/>
          </a:prstGeom>
          <a:noFill/>
        </p:spPr>
        <p:txBody>
          <a:bodyPr wrap="squar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15 minutes</a:t>
            </a:r>
          </a:p>
        </p:txBody>
      </p:sp>
    </p:spTree>
    <p:extLst>
      <p:ext uri="{BB962C8B-B14F-4D97-AF65-F5344CB8AC3E}">
        <p14:creationId xmlns:p14="http://schemas.microsoft.com/office/powerpoint/2010/main" val="36913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Governance</a:t>
            </a:r>
          </a:p>
        </p:txBody>
      </p:sp>
      <p:sp>
        <p:nvSpPr>
          <p:cNvPr id="18" name="Subtitle 17"/>
          <p:cNvSpPr>
            <a:spLocks noGrp="1"/>
          </p:cNvSpPr>
          <p:nvPr>
            <p:ph type="subTitle" idx="1"/>
          </p:nvPr>
        </p:nvSpPr>
        <p:spPr/>
        <p:txBody>
          <a:bodyPr/>
          <a:lstStyle/>
          <a:p>
            <a:r>
              <a:rPr lang="en-US" dirty="0"/>
              <a:t>Presenter Name</a:t>
            </a:r>
          </a:p>
        </p:txBody>
      </p:sp>
      <p:pic>
        <p:nvPicPr>
          <p:cNvPr id="14" name="Picture Placeholder 1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85" b="185"/>
          <a:stretch>
            <a:fillRect/>
          </a:stretch>
        </p:blipFill>
        <p:spPr/>
      </p:pic>
      <p:pic>
        <p:nvPicPr>
          <p:cNvPr id="17" name="Picture Placeholder 1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46" b="46"/>
          <a:stretch>
            <a:fillRect/>
          </a:stretch>
        </p:blipFill>
        <p:spPr/>
      </p:pic>
      <p:pic>
        <p:nvPicPr>
          <p:cNvPr id="19" name="Picture Placeholder 18"/>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85" b="185"/>
          <a:stretch>
            <a:fillRect/>
          </a:stretch>
        </p:blipFill>
        <p:spPr/>
      </p:pic>
      <p:sp>
        <p:nvSpPr>
          <p:cNvPr id="8" name="Rectangle 7"/>
          <p:cNvSpPr/>
          <p:nvPr/>
        </p:nvSpPr>
        <p:spPr>
          <a:xfrm>
            <a:off x="5715000" y="57150"/>
            <a:ext cx="16459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visually similar size to Pega logo</a:t>
            </a:r>
          </a:p>
        </p:txBody>
      </p:sp>
    </p:spTree>
    <p:extLst>
      <p:ext uri="{BB962C8B-B14F-4D97-AF65-F5344CB8AC3E}">
        <p14:creationId xmlns:p14="http://schemas.microsoft.com/office/powerpoint/2010/main" val="165518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25"/>
          <p:cNvSpPr>
            <a:spLocks noChangeArrowheads="1"/>
          </p:cNvSpPr>
          <p:nvPr/>
        </p:nvSpPr>
        <p:spPr bwMode="gray">
          <a:xfrm>
            <a:off x="264734" y="2353045"/>
            <a:ext cx="8778240" cy="169726"/>
          </a:xfrm>
          <a:prstGeom prst="rect">
            <a:avLst/>
          </a:prstGeom>
          <a:noFill/>
          <a:ln w="9525">
            <a:noFill/>
            <a:miter lim="800000"/>
            <a:headEnd/>
            <a:tailEnd/>
          </a:ln>
        </p:spPr>
        <p:txBody>
          <a:bodyPr wrap="square" lIns="0" tIns="0" rIns="0" bIns="0">
            <a:spAutoFit/>
          </a:bodyPr>
          <a:lstStyle/>
          <a:p>
            <a:pPr marL="201239" indent="-151639" eaLnBrk="0" hangingPunct="0">
              <a:spcBef>
                <a:spcPct val="20000"/>
              </a:spcBef>
              <a:buFont typeface="Arial" pitchFamily="34" charset="0"/>
              <a:buChar char="•"/>
              <a:defRPr/>
            </a:pPr>
            <a:endParaRPr lang="en-GB" sz="1103"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36"/>
          <p:cNvSpPr>
            <a:spLocks/>
          </p:cNvSpPr>
          <p:nvPr/>
        </p:nvSpPr>
        <p:spPr bwMode="auto">
          <a:xfrm>
            <a:off x="351080" y="3015832"/>
            <a:ext cx="1181100" cy="405506"/>
          </a:xfrm>
          <a:custGeom>
            <a:avLst/>
            <a:gdLst>
              <a:gd name="T0" fmla="*/ 559 w 744"/>
              <a:gd name="T1" fmla="*/ 0 h 651"/>
              <a:gd name="T2" fmla="*/ 0 w 744"/>
              <a:gd name="T3" fmla="*/ 0 h 651"/>
              <a:gd name="T4" fmla="*/ 0 w 744"/>
              <a:gd name="T5" fmla="*/ 651 h 651"/>
              <a:gd name="T6" fmla="*/ 559 w 744"/>
              <a:gd name="T7" fmla="*/ 651 h 651"/>
              <a:gd name="T8" fmla="*/ 744 w 744"/>
              <a:gd name="T9" fmla="*/ 328 h 651"/>
              <a:gd name="T10" fmla="*/ 559 w 744"/>
              <a:gd name="T11" fmla="*/ 0 h 651"/>
              <a:gd name="T12" fmla="*/ 0 60000 65536"/>
              <a:gd name="T13" fmla="*/ 0 60000 65536"/>
              <a:gd name="T14" fmla="*/ 0 60000 65536"/>
              <a:gd name="T15" fmla="*/ 0 60000 65536"/>
              <a:gd name="T16" fmla="*/ 0 60000 65536"/>
              <a:gd name="T17" fmla="*/ 0 60000 65536"/>
              <a:gd name="T18" fmla="*/ 0 w 744"/>
              <a:gd name="T19" fmla="*/ 0 h 651"/>
              <a:gd name="T20" fmla="*/ 744 w 744"/>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744" h="651">
                <a:moveTo>
                  <a:pt x="559" y="0"/>
                </a:moveTo>
                <a:lnTo>
                  <a:pt x="0" y="0"/>
                </a:lnTo>
                <a:lnTo>
                  <a:pt x="0" y="651"/>
                </a:lnTo>
                <a:lnTo>
                  <a:pt x="559" y="651"/>
                </a:lnTo>
                <a:lnTo>
                  <a:pt x="744" y="328"/>
                </a:lnTo>
                <a:lnTo>
                  <a:pt x="559" y="0"/>
                </a:lnTo>
                <a:close/>
              </a:path>
            </a:pathLst>
          </a:custGeom>
          <a:noFill/>
          <a:ln w="9525" cap="rnd">
            <a:noFill/>
            <a:round/>
            <a:headEnd/>
            <a:tailEnd/>
          </a:ln>
        </p:spPr>
        <p:txBody>
          <a:bodyPr lIns="81632" tIns="40817" rIns="81632" bIns="40817" anchor="ctr" anchorCtr="0"/>
          <a:lstStyle/>
          <a:p>
            <a:pPr algn="ctr" eaLnBrk="0" hangingPunct="0"/>
            <a:r>
              <a:rPr lang="en-US" sz="1029" b="1" kern="0" dirty="0">
                <a:solidFill>
                  <a:schemeClr val="accent3"/>
                </a:solidFill>
                <a:latin typeface="Open Sans" panose="020B0606030504020204" pitchFamily="34" charset="0"/>
                <a:ea typeface="Open Sans" panose="020B0606030504020204" pitchFamily="34" charset="0"/>
                <a:cs typeface="Open Sans" panose="020B0606030504020204" pitchFamily="34" charset="0"/>
              </a:rPr>
              <a:t>Stakeholder Governance</a:t>
            </a:r>
          </a:p>
        </p:txBody>
      </p:sp>
      <p:sp>
        <p:nvSpPr>
          <p:cNvPr id="2" name="Title 1"/>
          <p:cNvSpPr>
            <a:spLocks noGrp="1"/>
          </p:cNvSpPr>
          <p:nvPr>
            <p:ph type="title"/>
          </p:nvPr>
        </p:nvSpPr>
        <p:spPr>
          <a:xfrm>
            <a:off x="299003" y="163190"/>
            <a:ext cx="8540592" cy="367770"/>
          </a:xfrm>
        </p:spPr>
        <p:txBody>
          <a:bodyPr>
            <a:normAutofit/>
          </a:bodyPr>
          <a:lstStyle/>
          <a:p>
            <a:r>
              <a:rPr lang="en-US" dirty="0"/>
              <a:t>Governance Meetings</a:t>
            </a:r>
          </a:p>
        </p:txBody>
      </p:sp>
      <p:sp>
        <p:nvSpPr>
          <p:cNvPr id="52" name="Rectangle 7"/>
          <p:cNvSpPr>
            <a:spLocks noChangeArrowheads="1"/>
          </p:cNvSpPr>
          <p:nvPr/>
        </p:nvSpPr>
        <p:spPr bwMode="gray">
          <a:xfrm>
            <a:off x="265906" y="587220"/>
            <a:ext cx="2286000" cy="205711"/>
          </a:xfrm>
          <a:prstGeom prst="rect">
            <a:avLst/>
          </a:prstGeom>
          <a:noFill/>
          <a:ln w="12700">
            <a:noFill/>
            <a:miter lim="800000"/>
            <a:headEnd/>
            <a:tailEnd/>
          </a:ln>
          <a:effectLst>
            <a:outerShdw dist="53882" dir="2700000" algn="ctr" rotWithShape="0">
              <a:sysClr val="window" lastClr="FFFFFF">
                <a:alpha val="50000"/>
              </a:sysClr>
            </a:outerShdw>
          </a:effectLst>
        </p:spPr>
        <p:txBody>
          <a:bodyPr lIns="0" tIns="0" rIns="0" bIns="0" anchor="ctr"/>
          <a:lstStyle/>
          <a:p>
            <a:pPr algn="ctr" defTabSz="715676" eaLnBrk="0" hangingPunct="0">
              <a:defRPr/>
            </a:pPr>
            <a:r>
              <a:rPr lang="en-GB" sz="1350" b="1" kern="0" dirty="0">
                <a:solidFill>
                  <a:schemeClr val="accent3"/>
                </a:solidFill>
                <a:latin typeface="Open Sans" panose="020B0606030504020204" pitchFamily="34" charset="0"/>
                <a:ea typeface="Open Sans" panose="020B0606030504020204" pitchFamily="34" charset="0"/>
                <a:cs typeface="Open Sans" panose="020B0606030504020204" pitchFamily="34" charset="0"/>
              </a:rPr>
              <a:t>Forum</a:t>
            </a:r>
          </a:p>
        </p:txBody>
      </p:sp>
      <p:sp>
        <p:nvSpPr>
          <p:cNvPr id="55" name="Rectangle 54"/>
          <p:cNvSpPr>
            <a:spLocks noChangeArrowheads="1"/>
          </p:cNvSpPr>
          <p:nvPr/>
        </p:nvSpPr>
        <p:spPr bwMode="auto">
          <a:xfrm>
            <a:off x="6524760" y="3900827"/>
            <a:ext cx="2466691" cy="830997"/>
          </a:xfrm>
          <a:prstGeom prst="rect">
            <a:avLst/>
          </a:prstGeom>
          <a:noFill/>
          <a:ln w="9525">
            <a:noFill/>
            <a:miter lim="800000"/>
            <a:headEnd/>
            <a:tailEnd/>
          </a:ln>
        </p:spPr>
        <p:txBody>
          <a:bodyPr wrap="square" lIns="0" tIns="0" rIns="0" bIns="0">
            <a:spAutoFit/>
          </a:bodyPr>
          <a:lstStyle/>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Project level day-to-day governance</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Project team Issue/risk management / escalation to program sponsors</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Current project status reporting for plan analysis, scope, schedule</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Change management</a:t>
            </a:r>
          </a:p>
        </p:txBody>
      </p:sp>
      <p:sp>
        <p:nvSpPr>
          <p:cNvPr id="56" name="Freeform 55"/>
          <p:cNvSpPr>
            <a:spLocks/>
          </p:cNvSpPr>
          <p:nvPr/>
        </p:nvSpPr>
        <p:spPr bwMode="auto">
          <a:xfrm>
            <a:off x="351080" y="918440"/>
            <a:ext cx="1181100" cy="415498"/>
          </a:xfrm>
          <a:custGeom>
            <a:avLst/>
            <a:gdLst>
              <a:gd name="T0" fmla="*/ 559 w 744"/>
              <a:gd name="T1" fmla="*/ 0 h 1390"/>
              <a:gd name="T2" fmla="*/ 0 w 744"/>
              <a:gd name="T3" fmla="*/ 0 h 1390"/>
              <a:gd name="T4" fmla="*/ 0 w 744"/>
              <a:gd name="T5" fmla="*/ 1390 h 1390"/>
              <a:gd name="T6" fmla="*/ 559 w 744"/>
              <a:gd name="T7" fmla="*/ 1390 h 1390"/>
              <a:gd name="T8" fmla="*/ 744 w 744"/>
              <a:gd name="T9" fmla="*/ 698 h 1390"/>
              <a:gd name="T10" fmla="*/ 559 w 744"/>
              <a:gd name="T11" fmla="*/ 0 h 1390"/>
              <a:gd name="T12" fmla="*/ 0 60000 65536"/>
              <a:gd name="T13" fmla="*/ 0 60000 65536"/>
              <a:gd name="T14" fmla="*/ 0 60000 65536"/>
              <a:gd name="T15" fmla="*/ 0 60000 65536"/>
              <a:gd name="T16" fmla="*/ 0 60000 65536"/>
              <a:gd name="T17" fmla="*/ 0 60000 65536"/>
              <a:gd name="T18" fmla="*/ 0 w 744"/>
              <a:gd name="T19" fmla="*/ 0 h 1390"/>
              <a:gd name="T20" fmla="*/ 744 w 744"/>
              <a:gd name="T21" fmla="*/ 1390 h 1390"/>
            </a:gdLst>
            <a:ahLst/>
            <a:cxnLst>
              <a:cxn ang="T12">
                <a:pos x="T0" y="T1"/>
              </a:cxn>
              <a:cxn ang="T13">
                <a:pos x="T2" y="T3"/>
              </a:cxn>
              <a:cxn ang="T14">
                <a:pos x="T4" y="T5"/>
              </a:cxn>
              <a:cxn ang="T15">
                <a:pos x="T6" y="T7"/>
              </a:cxn>
              <a:cxn ang="T16">
                <a:pos x="T8" y="T9"/>
              </a:cxn>
              <a:cxn ang="T17">
                <a:pos x="T10" y="T11"/>
              </a:cxn>
            </a:cxnLst>
            <a:rect l="T18" t="T19" r="T20" b="T21"/>
            <a:pathLst>
              <a:path w="744" h="1390">
                <a:moveTo>
                  <a:pt x="559" y="0"/>
                </a:moveTo>
                <a:lnTo>
                  <a:pt x="0" y="0"/>
                </a:lnTo>
                <a:lnTo>
                  <a:pt x="0" y="1390"/>
                </a:lnTo>
                <a:lnTo>
                  <a:pt x="559" y="1390"/>
                </a:lnTo>
                <a:lnTo>
                  <a:pt x="744" y="698"/>
                </a:lnTo>
                <a:lnTo>
                  <a:pt x="559" y="0"/>
                </a:lnTo>
                <a:close/>
              </a:path>
            </a:pathLst>
          </a:custGeom>
          <a:noFill/>
          <a:ln w="9525" cap="rnd">
            <a:noFill/>
            <a:round/>
            <a:headEnd/>
            <a:tailEnd/>
          </a:ln>
        </p:spPr>
        <p:txBody>
          <a:bodyPr lIns="81632" tIns="40817" rIns="81632" bIns="40817" anchor="ctr" anchorCtr="0"/>
          <a:lstStyle/>
          <a:p>
            <a:pPr algn="ctr" eaLnBrk="0" hangingPunct="0"/>
            <a:r>
              <a:rPr lang="en-US" sz="1029" b="1" kern="0" dirty="0">
                <a:solidFill>
                  <a:schemeClr val="accent3"/>
                </a:solidFill>
                <a:latin typeface="Open Sans" panose="020B0606030504020204" pitchFamily="34" charset="0"/>
                <a:ea typeface="Open Sans" panose="020B0606030504020204" pitchFamily="34" charset="0"/>
                <a:cs typeface="Open Sans" panose="020B0606030504020204" pitchFamily="34" charset="0"/>
              </a:rPr>
              <a:t>Executive Governance</a:t>
            </a:r>
          </a:p>
        </p:txBody>
      </p:sp>
      <p:sp>
        <p:nvSpPr>
          <p:cNvPr id="57" name="Freeform 56"/>
          <p:cNvSpPr>
            <a:spLocks/>
          </p:cNvSpPr>
          <p:nvPr/>
        </p:nvSpPr>
        <p:spPr bwMode="auto">
          <a:xfrm>
            <a:off x="351080" y="1906505"/>
            <a:ext cx="1181100" cy="417115"/>
          </a:xfrm>
          <a:custGeom>
            <a:avLst/>
            <a:gdLst>
              <a:gd name="T0" fmla="*/ 559 w 744"/>
              <a:gd name="T1" fmla="*/ 0 h 761"/>
              <a:gd name="T2" fmla="*/ 0 w 744"/>
              <a:gd name="T3" fmla="*/ 0 h 761"/>
              <a:gd name="T4" fmla="*/ 0 w 744"/>
              <a:gd name="T5" fmla="*/ 761 h 761"/>
              <a:gd name="T6" fmla="*/ 559 w 744"/>
              <a:gd name="T7" fmla="*/ 761 h 761"/>
              <a:gd name="T8" fmla="*/ 744 w 744"/>
              <a:gd name="T9" fmla="*/ 381 h 761"/>
              <a:gd name="T10" fmla="*/ 559 w 744"/>
              <a:gd name="T11" fmla="*/ 0 h 761"/>
              <a:gd name="T12" fmla="*/ 0 60000 65536"/>
              <a:gd name="T13" fmla="*/ 0 60000 65536"/>
              <a:gd name="T14" fmla="*/ 0 60000 65536"/>
              <a:gd name="T15" fmla="*/ 0 60000 65536"/>
              <a:gd name="T16" fmla="*/ 0 60000 65536"/>
              <a:gd name="T17" fmla="*/ 0 60000 65536"/>
              <a:gd name="T18" fmla="*/ 0 w 744"/>
              <a:gd name="T19" fmla="*/ 0 h 761"/>
              <a:gd name="T20" fmla="*/ 744 w 744"/>
              <a:gd name="T21" fmla="*/ 761 h 761"/>
            </a:gdLst>
            <a:ahLst/>
            <a:cxnLst>
              <a:cxn ang="T12">
                <a:pos x="T0" y="T1"/>
              </a:cxn>
              <a:cxn ang="T13">
                <a:pos x="T2" y="T3"/>
              </a:cxn>
              <a:cxn ang="T14">
                <a:pos x="T4" y="T5"/>
              </a:cxn>
              <a:cxn ang="T15">
                <a:pos x="T6" y="T7"/>
              </a:cxn>
              <a:cxn ang="T16">
                <a:pos x="T8" y="T9"/>
              </a:cxn>
              <a:cxn ang="T17">
                <a:pos x="T10" y="T11"/>
              </a:cxn>
            </a:cxnLst>
            <a:rect l="T18" t="T19" r="T20" b="T21"/>
            <a:pathLst>
              <a:path w="744" h="761">
                <a:moveTo>
                  <a:pt x="559" y="0"/>
                </a:moveTo>
                <a:lnTo>
                  <a:pt x="0" y="0"/>
                </a:lnTo>
                <a:lnTo>
                  <a:pt x="0" y="761"/>
                </a:lnTo>
                <a:lnTo>
                  <a:pt x="559" y="761"/>
                </a:lnTo>
                <a:lnTo>
                  <a:pt x="744" y="381"/>
                </a:lnTo>
                <a:lnTo>
                  <a:pt x="559" y="0"/>
                </a:lnTo>
                <a:close/>
              </a:path>
            </a:pathLst>
          </a:custGeom>
          <a:noFill/>
          <a:ln w="9525" cap="rnd">
            <a:noFill/>
            <a:round/>
            <a:headEnd/>
            <a:tailEnd/>
          </a:ln>
        </p:spPr>
        <p:txBody>
          <a:bodyPr lIns="81632" tIns="40817" rIns="81632" bIns="40817" anchor="ctr" anchorCtr="0"/>
          <a:lstStyle/>
          <a:p>
            <a:pPr algn="ctr" eaLnBrk="0" hangingPunct="0"/>
            <a:r>
              <a:rPr lang="en-US" sz="1029" b="1" kern="0" dirty="0">
                <a:solidFill>
                  <a:schemeClr val="accent3"/>
                </a:solidFill>
                <a:latin typeface="Open Sans" panose="020B0606030504020204" pitchFamily="34" charset="0"/>
                <a:ea typeface="Open Sans" panose="020B0606030504020204" pitchFamily="34" charset="0"/>
                <a:cs typeface="Open Sans" panose="020B0606030504020204" pitchFamily="34" charset="0"/>
              </a:rPr>
              <a:t>Program Governance</a:t>
            </a:r>
          </a:p>
        </p:txBody>
      </p:sp>
      <p:sp>
        <p:nvSpPr>
          <p:cNvPr id="59" name="Rectangle 58"/>
          <p:cNvSpPr>
            <a:spLocks noChangeArrowheads="1"/>
          </p:cNvSpPr>
          <p:nvPr/>
        </p:nvSpPr>
        <p:spPr bwMode="auto">
          <a:xfrm>
            <a:off x="1525671" y="883571"/>
            <a:ext cx="1097280" cy="485236"/>
          </a:xfrm>
          <a:prstGeom prst="rect">
            <a:avLst/>
          </a:prstGeom>
          <a:noFill/>
          <a:ln w="9525">
            <a:noFill/>
            <a:miter lim="800000"/>
            <a:headEnd/>
            <a:tailEnd/>
          </a:ln>
        </p:spPr>
        <p:txBody>
          <a:bodyPr lIns="81632" tIns="40817" rIns="81632" bIns="40817" anchor="ctr"/>
          <a:lstStyle/>
          <a:p>
            <a:pPr algn="ctr" fontAlgn="base">
              <a:spcBef>
                <a:spcPct val="0"/>
              </a:spcBef>
              <a:spcAft>
                <a:spcPct val="0"/>
              </a:spcAft>
            </a:pPr>
            <a:r>
              <a:rPr lang="en-US" sz="1103" b="1" dirty="0">
                <a:latin typeface="Open Sans" panose="020B0606030504020204" pitchFamily="34" charset="0"/>
                <a:ea typeface="Open Sans" panose="020B0606030504020204" pitchFamily="34" charset="0"/>
                <a:cs typeface="Open Sans" panose="020B0606030504020204" pitchFamily="34" charset="0"/>
              </a:rPr>
              <a:t>Enterprise Alignment</a:t>
            </a:r>
          </a:p>
        </p:txBody>
      </p:sp>
      <p:sp>
        <p:nvSpPr>
          <p:cNvPr id="60" name="Rectangle 59"/>
          <p:cNvSpPr>
            <a:spLocks noChangeArrowheads="1"/>
          </p:cNvSpPr>
          <p:nvPr/>
        </p:nvSpPr>
        <p:spPr bwMode="auto">
          <a:xfrm>
            <a:off x="1525670" y="1806496"/>
            <a:ext cx="1097280" cy="617132"/>
          </a:xfrm>
          <a:prstGeom prst="rect">
            <a:avLst/>
          </a:prstGeom>
          <a:noFill/>
          <a:ln w="9525">
            <a:noFill/>
            <a:miter lim="800000"/>
            <a:headEnd/>
            <a:tailEnd/>
          </a:ln>
        </p:spPr>
        <p:txBody>
          <a:bodyPr lIns="81632" tIns="40817" rIns="81632" bIns="40817" anchor="ctr"/>
          <a:lstStyle/>
          <a:p>
            <a:pPr algn="ctr" fontAlgn="base">
              <a:spcBef>
                <a:spcPct val="0"/>
              </a:spcBef>
              <a:spcAft>
                <a:spcPct val="0"/>
              </a:spcAft>
            </a:pPr>
            <a:r>
              <a:rPr lang="en-US" sz="1103" b="1" dirty="0">
                <a:latin typeface="Open Sans" panose="020B0606030504020204" pitchFamily="34" charset="0"/>
                <a:ea typeface="Open Sans" panose="020B0606030504020204" pitchFamily="34" charset="0"/>
                <a:cs typeface="Open Sans" panose="020B0606030504020204" pitchFamily="34" charset="0"/>
              </a:rPr>
              <a:t>Account Strategy Meeting</a:t>
            </a:r>
          </a:p>
        </p:txBody>
      </p:sp>
      <p:sp>
        <p:nvSpPr>
          <p:cNvPr id="61" name="Rectangle 60"/>
          <p:cNvSpPr>
            <a:spLocks noChangeArrowheads="1"/>
          </p:cNvSpPr>
          <p:nvPr/>
        </p:nvSpPr>
        <p:spPr bwMode="auto">
          <a:xfrm>
            <a:off x="1525671" y="2910019"/>
            <a:ext cx="1097280" cy="617132"/>
          </a:xfrm>
          <a:prstGeom prst="rect">
            <a:avLst/>
          </a:prstGeom>
          <a:noFill/>
          <a:ln w="9525">
            <a:noFill/>
            <a:miter lim="800000"/>
            <a:headEnd/>
            <a:tailEnd/>
          </a:ln>
        </p:spPr>
        <p:txBody>
          <a:bodyPr lIns="81632" tIns="40817" rIns="81632" bIns="40817" anchor="ctr"/>
          <a:lstStyle/>
          <a:p>
            <a:pPr algn="ctr" fontAlgn="base">
              <a:spcBef>
                <a:spcPct val="0"/>
              </a:spcBef>
              <a:spcAft>
                <a:spcPct val="0"/>
              </a:spcAft>
            </a:pPr>
            <a:r>
              <a:rPr lang="en-US" sz="1103" b="1" dirty="0">
                <a:latin typeface="Open Sans" panose="020B0606030504020204" pitchFamily="34" charset="0"/>
                <a:ea typeface="Open Sans" panose="020B0606030504020204" pitchFamily="34" charset="0"/>
                <a:cs typeface="Open Sans" panose="020B0606030504020204" pitchFamily="34" charset="0"/>
              </a:rPr>
              <a:t>Cross-Department Review</a:t>
            </a:r>
          </a:p>
        </p:txBody>
      </p:sp>
      <p:sp>
        <p:nvSpPr>
          <p:cNvPr id="62" name="Rectangle 61"/>
          <p:cNvSpPr>
            <a:spLocks noChangeArrowheads="1"/>
          </p:cNvSpPr>
          <p:nvPr/>
        </p:nvSpPr>
        <p:spPr bwMode="auto">
          <a:xfrm>
            <a:off x="1525671" y="3941095"/>
            <a:ext cx="1097280" cy="617132"/>
          </a:xfrm>
          <a:prstGeom prst="rect">
            <a:avLst/>
          </a:prstGeom>
          <a:noFill/>
          <a:ln w="9525">
            <a:noFill/>
            <a:miter lim="800000"/>
            <a:headEnd/>
            <a:tailEnd/>
          </a:ln>
        </p:spPr>
        <p:txBody>
          <a:bodyPr lIns="81632" tIns="40817" rIns="81632" bIns="40817" anchor="ctr"/>
          <a:lstStyle/>
          <a:p>
            <a:pPr algn="ctr" fontAlgn="base">
              <a:spcBef>
                <a:spcPct val="0"/>
              </a:spcBef>
              <a:spcAft>
                <a:spcPct val="0"/>
              </a:spcAft>
            </a:pPr>
            <a:r>
              <a:rPr lang="en-US" sz="1103" b="1" dirty="0">
                <a:latin typeface="Open Sans" panose="020B0606030504020204" pitchFamily="34" charset="0"/>
                <a:ea typeface="Open Sans" panose="020B0606030504020204" pitchFamily="34" charset="0"/>
                <a:cs typeface="Open Sans" panose="020B0606030504020204" pitchFamily="34" charset="0"/>
              </a:rPr>
              <a:t>Daily Standups</a:t>
            </a:r>
          </a:p>
        </p:txBody>
      </p:sp>
      <p:sp>
        <p:nvSpPr>
          <p:cNvPr id="63" name="Rectangle 7"/>
          <p:cNvSpPr>
            <a:spLocks noChangeArrowheads="1"/>
          </p:cNvSpPr>
          <p:nvPr/>
        </p:nvSpPr>
        <p:spPr bwMode="gray">
          <a:xfrm>
            <a:off x="2730095" y="587220"/>
            <a:ext cx="1199038" cy="205711"/>
          </a:xfrm>
          <a:prstGeom prst="rect">
            <a:avLst/>
          </a:prstGeom>
          <a:noFill/>
          <a:ln w="12700">
            <a:noFill/>
            <a:miter lim="800000"/>
            <a:headEnd/>
            <a:tailEnd/>
          </a:ln>
          <a:effectLst>
            <a:outerShdw dist="53882" dir="2700000" algn="ctr" rotWithShape="0">
              <a:sysClr val="window" lastClr="FFFFFF">
                <a:alpha val="50000"/>
              </a:sysClr>
            </a:outerShdw>
          </a:effectLst>
        </p:spPr>
        <p:txBody>
          <a:bodyPr lIns="0" tIns="0" rIns="0" bIns="0" anchor="ctr"/>
          <a:lstStyle/>
          <a:p>
            <a:pPr algn="ctr" defTabSz="715676" eaLnBrk="0" hangingPunct="0"/>
            <a:r>
              <a:rPr lang="en-GB" sz="1350" b="1" kern="0" dirty="0">
                <a:solidFill>
                  <a:schemeClr val="accent3"/>
                </a:solidFill>
                <a:latin typeface="Open Sans" panose="020B0606030504020204" pitchFamily="34" charset="0"/>
                <a:ea typeface="Open Sans" panose="020B0606030504020204" pitchFamily="34" charset="0"/>
                <a:cs typeface="Open Sans" panose="020B0606030504020204" pitchFamily="34" charset="0"/>
              </a:rPr>
              <a:t>Frequency</a:t>
            </a:r>
          </a:p>
        </p:txBody>
      </p:sp>
      <p:sp>
        <p:nvSpPr>
          <p:cNvPr id="64" name="Rectangle 7"/>
          <p:cNvSpPr>
            <a:spLocks noChangeArrowheads="1"/>
          </p:cNvSpPr>
          <p:nvPr/>
        </p:nvSpPr>
        <p:spPr bwMode="gray">
          <a:xfrm>
            <a:off x="4169216" y="587220"/>
            <a:ext cx="2286000" cy="205711"/>
          </a:xfrm>
          <a:prstGeom prst="rect">
            <a:avLst/>
          </a:prstGeom>
          <a:noFill/>
          <a:ln w="12700">
            <a:noFill/>
            <a:miter lim="800000"/>
            <a:headEnd/>
            <a:tailEnd/>
          </a:ln>
          <a:effectLst>
            <a:outerShdw dist="53882" dir="2700000" algn="ctr" rotWithShape="0">
              <a:sysClr val="window" lastClr="FFFFFF">
                <a:alpha val="50000"/>
              </a:sysClr>
            </a:outerShdw>
          </a:effectLst>
        </p:spPr>
        <p:txBody>
          <a:bodyPr lIns="0" tIns="0" rIns="0" bIns="0" anchor="ctr"/>
          <a:lstStyle/>
          <a:p>
            <a:pPr algn="ctr" defTabSz="715676" eaLnBrk="0" hangingPunct="0"/>
            <a:r>
              <a:rPr lang="en-GB" sz="1350" b="1" kern="0" dirty="0">
                <a:solidFill>
                  <a:schemeClr val="accent3"/>
                </a:solidFill>
                <a:latin typeface="Open Sans" panose="020B0606030504020204" pitchFamily="34" charset="0"/>
                <a:ea typeface="Open Sans" panose="020B0606030504020204" pitchFamily="34" charset="0"/>
                <a:cs typeface="Open Sans" panose="020B0606030504020204" pitchFamily="34" charset="0"/>
              </a:rPr>
              <a:t>Participants</a:t>
            </a:r>
          </a:p>
        </p:txBody>
      </p:sp>
      <p:sp>
        <p:nvSpPr>
          <p:cNvPr id="65" name="Rectangle 7"/>
          <p:cNvSpPr>
            <a:spLocks noChangeArrowheads="1"/>
          </p:cNvSpPr>
          <p:nvPr/>
        </p:nvSpPr>
        <p:spPr bwMode="gray">
          <a:xfrm>
            <a:off x="6616600" y="587220"/>
            <a:ext cx="2440443" cy="205711"/>
          </a:xfrm>
          <a:prstGeom prst="rect">
            <a:avLst/>
          </a:prstGeom>
          <a:noFill/>
          <a:ln w="12700">
            <a:noFill/>
            <a:miter lim="800000"/>
            <a:headEnd/>
            <a:tailEnd/>
          </a:ln>
          <a:effectLst>
            <a:outerShdw dist="53882" dir="2700000" algn="ctr" rotWithShape="0">
              <a:sysClr val="window" lastClr="FFFFFF">
                <a:alpha val="50000"/>
              </a:sysClr>
            </a:outerShdw>
          </a:effectLst>
        </p:spPr>
        <p:txBody>
          <a:bodyPr lIns="0" tIns="0" rIns="0" bIns="0" anchor="ctr"/>
          <a:lstStyle/>
          <a:p>
            <a:pPr algn="ctr" defTabSz="715676" eaLnBrk="0" hangingPunct="0"/>
            <a:r>
              <a:rPr lang="en-GB" sz="1350" b="1" kern="0" dirty="0">
                <a:solidFill>
                  <a:schemeClr val="accent3"/>
                </a:solidFill>
                <a:latin typeface="Open Sans" panose="020B0606030504020204" pitchFamily="34" charset="0"/>
                <a:ea typeface="Open Sans" panose="020B0606030504020204" pitchFamily="34" charset="0"/>
                <a:cs typeface="Open Sans" panose="020B0606030504020204" pitchFamily="34" charset="0"/>
              </a:rPr>
              <a:t>Discussion Topics</a:t>
            </a:r>
          </a:p>
        </p:txBody>
      </p:sp>
      <p:sp>
        <p:nvSpPr>
          <p:cNvPr id="72" name="TextBox 97"/>
          <p:cNvSpPr txBox="1">
            <a:spLocks noChangeArrowheads="1"/>
          </p:cNvSpPr>
          <p:nvPr/>
        </p:nvSpPr>
        <p:spPr bwMode="auto">
          <a:xfrm>
            <a:off x="2917121" y="995160"/>
            <a:ext cx="870751" cy="262059"/>
          </a:xfrm>
          <a:prstGeom prst="rect">
            <a:avLst/>
          </a:prstGeom>
          <a:noFill/>
          <a:ln w="9525">
            <a:noFill/>
            <a:miter lim="800000"/>
            <a:headEnd/>
            <a:tailEnd/>
          </a:ln>
        </p:spPr>
        <p:txBody>
          <a:bodyPr wrap="none">
            <a:spAutoFit/>
          </a:bodyPr>
          <a:lstStyle/>
          <a:p>
            <a:pPr fontAlgn="base">
              <a:spcBef>
                <a:spcPct val="0"/>
              </a:spcBef>
              <a:spcAft>
                <a:spcPct val="0"/>
              </a:spcAft>
            </a:pPr>
            <a:r>
              <a:rPr lang="en-US" sz="1103" b="1" dirty="0">
                <a:latin typeface="Open Sans" panose="020B0606030504020204" pitchFamily="34" charset="0"/>
                <a:ea typeface="Open Sans" panose="020B0606030504020204" pitchFamily="34" charset="0"/>
                <a:cs typeface="Open Sans" panose="020B0606030504020204" pitchFamily="34" charset="0"/>
              </a:rPr>
              <a:t>Quarterly</a:t>
            </a:r>
          </a:p>
        </p:txBody>
      </p:sp>
      <p:sp>
        <p:nvSpPr>
          <p:cNvPr id="75" name="TextBox 97"/>
          <p:cNvSpPr txBox="1">
            <a:spLocks noChangeArrowheads="1"/>
          </p:cNvSpPr>
          <p:nvPr/>
        </p:nvSpPr>
        <p:spPr bwMode="auto">
          <a:xfrm>
            <a:off x="2964610" y="1984033"/>
            <a:ext cx="776175" cy="262059"/>
          </a:xfrm>
          <a:prstGeom prst="rect">
            <a:avLst/>
          </a:prstGeom>
          <a:noFill/>
          <a:ln w="9525">
            <a:noFill/>
            <a:miter lim="800000"/>
            <a:headEnd/>
            <a:tailEnd/>
          </a:ln>
        </p:spPr>
        <p:txBody>
          <a:bodyPr wrap="none">
            <a:spAutoFit/>
          </a:bodyPr>
          <a:lstStyle>
            <a:defPPr>
              <a:defRPr lang="en-US"/>
            </a:defPPr>
            <a:lvl1pPr fontAlgn="base">
              <a:spcBef>
                <a:spcPct val="0"/>
              </a:spcBef>
              <a:spcAft>
                <a:spcPct val="0"/>
              </a:spcAft>
              <a:defRPr sz="1500" b="1">
                <a:solidFill>
                  <a:prstClr val="black"/>
                </a:solidFill>
                <a:latin typeface="Arial" panose="020B0604020202020204" pitchFamily="34" charset="0"/>
                <a:cs typeface="Arial" panose="020B0604020202020204" pitchFamily="34" charset="0"/>
              </a:defRPr>
            </a:lvl1pPr>
          </a:lstStyle>
          <a:p>
            <a:r>
              <a:rPr lang="en-US" sz="1103" dirty="0">
                <a:solidFill>
                  <a:schemeClr val="tx1"/>
                </a:solidFill>
                <a:latin typeface="Open Sans" panose="020B0606030504020204" pitchFamily="34" charset="0"/>
                <a:ea typeface="Open Sans" panose="020B0606030504020204" pitchFamily="34" charset="0"/>
                <a:cs typeface="Open Sans" panose="020B0606030504020204" pitchFamily="34" charset="0"/>
              </a:rPr>
              <a:t>Monthly</a:t>
            </a:r>
          </a:p>
        </p:txBody>
      </p:sp>
      <p:sp>
        <p:nvSpPr>
          <p:cNvPr id="78" name="TextBox 97"/>
          <p:cNvSpPr txBox="1">
            <a:spLocks noChangeArrowheads="1"/>
          </p:cNvSpPr>
          <p:nvPr/>
        </p:nvSpPr>
        <p:spPr bwMode="auto">
          <a:xfrm>
            <a:off x="2912528" y="3087556"/>
            <a:ext cx="881973" cy="262059"/>
          </a:xfrm>
          <a:prstGeom prst="rect">
            <a:avLst/>
          </a:prstGeom>
          <a:noFill/>
          <a:ln w="9525">
            <a:noFill/>
            <a:miter lim="800000"/>
            <a:headEnd/>
            <a:tailEnd/>
          </a:ln>
        </p:spPr>
        <p:txBody>
          <a:bodyPr wrap="none">
            <a:spAutoFit/>
          </a:bodyPr>
          <a:lstStyle/>
          <a:p>
            <a:pPr fontAlgn="base">
              <a:spcBef>
                <a:spcPct val="0"/>
              </a:spcBef>
              <a:spcAft>
                <a:spcPct val="0"/>
              </a:spcAft>
            </a:pPr>
            <a:r>
              <a:rPr lang="en-US" sz="1103" b="1" dirty="0">
                <a:latin typeface="Open Sans" panose="020B0606030504020204" pitchFamily="34" charset="0"/>
                <a:ea typeface="Open Sans" panose="020B0606030504020204" pitchFamily="34" charset="0"/>
                <a:cs typeface="Open Sans" panose="020B0606030504020204" pitchFamily="34" charset="0"/>
              </a:rPr>
              <a:t>Bi-Weekly</a:t>
            </a:r>
          </a:p>
        </p:txBody>
      </p:sp>
      <p:sp>
        <p:nvSpPr>
          <p:cNvPr id="85" name="TextBox 97"/>
          <p:cNvSpPr txBox="1">
            <a:spLocks noChangeArrowheads="1"/>
          </p:cNvSpPr>
          <p:nvPr/>
        </p:nvSpPr>
        <p:spPr bwMode="auto">
          <a:xfrm>
            <a:off x="3059346" y="4118632"/>
            <a:ext cx="540534" cy="262059"/>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103" b="1" dirty="0">
                <a:latin typeface="Open Sans" panose="020B0606030504020204" pitchFamily="34" charset="0"/>
                <a:ea typeface="Open Sans" panose="020B0606030504020204" pitchFamily="34" charset="0"/>
                <a:cs typeface="Open Sans" panose="020B0606030504020204" pitchFamily="34" charset="0"/>
              </a:rPr>
              <a:t>Daily</a:t>
            </a:r>
          </a:p>
        </p:txBody>
      </p:sp>
      <p:sp>
        <p:nvSpPr>
          <p:cNvPr id="87" name="Rectangle 54"/>
          <p:cNvSpPr>
            <a:spLocks noChangeArrowheads="1"/>
          </p:cNvSpPr>
          <p:nvPr/>
        </p:nvSpPr>
        <p:spPr bwMode="auto">
          <a:xfrm>
            <a:off x="6518118" y="2745116"/>
            <a:ext cx="2623522" cy="969496"/>
          </a:xfrm>
          <a:prstGeom prst="rect">
            <a:avLst/>
          </a:prstGeom>
          <a:noFill/>
          <a:ln w="9525">
            <a:noFill/>
            <a:miter lim="800000"/>
            <a:headEnd/>
            <a:tailEnd/>
          </a:ln>
        </p:spPr>
        <p:txBody>
          <a:bodyPr wrap="square" lIns="0" tIns="0" rIns="0" bIns="0">
            <a:spAutoFit/>
          </a:bodyPr>
          <a:lstStyle/>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Cross department coordination/ collaboration – confirm current priorities</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Facilitate effective interaction at operational level between all stakeholder parties</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Plan analysis scope, schedule, budget</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Confirm actions and dependencies</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Escalate issues / risks to management level</a:t>
            </a:r>
          </a:p>
        </p:txBody>
      </p:sp>
      <p:sp>
        <p:nvSpPr>
          <p:cNvPr id="89" name="Rectangle 55"/>
          <p:cNvSpPr>
            <a:spLocks noChangeArrowheads="1"/>
          </p:cNvSpPr>
          <p:nvPr/>
        </p:nvSpPr>
        <p:spPr bwMode="auto">
          <a:xfrm>
            <a:off x="6514965" y="1589404"/>
            <a:ext cx="2514843" cy="830997"/>
          </a:xfrm>
          <a:prstGeom prst="rect">
            <a:avLst/>
          </a:prstGeom>
          <a:noFill/>
          <a:ln w="9525">
            <a:noFill/>
            <a:miter lim="800000"/>
            <a:headEnd/>
            <a:tailEnd/>
          </a:ln>
        </p:spPr>
        <p:txBody>
          <a:bodyPr wrap="square" lIns="0" tIns="0" rIns="0" bIns="0">
            <a:spAutoFit/>
          </a:bodyPr>
          <a:lstStyle/>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Contract management and metrics</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Coordinate / integrate business strategies; address cross-program issues</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Understand current status &amp; priorities</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Review performance metrics /satisfaction</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Confirm actions by all stakeholders</a:t>
            </a:r>
          </a:p>
        </p:txBody>
      </p:sp>
      <p:sp>
        <p:nvSpPr>
          <p:cNvPr id="91" name="Rectangle 55"/>
          <p:cNvSpPr>
            <a:spLocks noChangeArrowheads="1"/>
          </p:cNvSpPr>
          <p:nvPr/>
        </p:nvSpPr>
        <p:spPr bwMode="auto">
          <a:xfrm>
            <a:off x="6518019" y="849190"/>
            <a:ext cx="2625833" cy="553998"/>
          </a:xfrm>
          <a:prstGeom prst="rect">
            <a:avLst/>
          </a:prstGeom>
          <a:noFill/>
          <a:ln w="9525">
            <a:noFill/>
            <a:miter lim="800000"/>
            <a:headEnd/>
            <a:tailEnd/>
          </a:ln>
        </p:spPr>
        <p:txBody>
          <a:bodyPr wrap="square" lIns="0" tIns="0" rIns="0" bIns="0">
            <a:spAutoFit/>
          </a:bodyPr>
          <a:lstStyle/>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Alignment of corporate strategies </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Overall relationship discussion</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Executive-level issue resolution / escalation</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Long term business roadmap discussion</a:t>
            </a:r>
          </a:p>
        </p:txBody>
      </p:sp>
      <p:sp>
        <p:nvSpPr>
          <p:cNvPr id="35" name="Freeform 34"/>
          <p:cNvSpPr>
            <a:spLocks/>
          </p:cNvSpPr>
          <p:nvPr/>
        </p:nvSpPr>
        <p:spPr bwMode="auto">
          <a:xfrm>
            <a:off x="351080" y="3900827"/>
            <a:ext cx="1181100" cy="697668"/>
          </a:xfrm>
          <a:custGeom>
            <a:avLst/>
            <a:gdLst>
              <a:gd name="T0" fmla="*/ 559 w 744"/>
              <a:gd name="T1" fmla="*/ 0 h 651"/>
              <a:gd name="T2" fmla="*/ 0 w 744"/>
              <a:gd name="T3" fmla="*/ 0 h 651"/>
              <a:gd name="T4" fmla="*/ 0 w 744"/>
              <a:gd name="T5" fmla="*/ 651 h 651"/>
              <a:gd name="T6" fmla="*/ 559 w 744"/>
              <a:gd name="T7" fmla="*/ 651 h 651"/>
              <a:gd name="T8" fmla="*/ 744 w 744"/>
              <a:gd name="T9" fmla="*/ 328 h 651"/>
              <a:gd name="T10" fmla="*/ 559 w 744"/>
              <a:gd name="T11" fmla="*/ 0 h 651"/>
              <a:gd name="T12" fmla="*/ 0 60000 65536"/>
              <a:gd name="T13" fmla="*/ 0 60000 65536"/>
              <a:gd name="T14" fmla="*/ 0 60000 65536"/>
              <a:gd name="T15" fmla="*/ 0 60000 65536"/>
              <a:gd name="T16" fmla="*/ 0 60000 65536"/>
              <a:gd name="T17" fmla="*/ 0 60000 65536"/>
              <a:gd name="T18" fmla="*/ 0 w 744"/>
              <a:gd name="T19" fmla="*/ 0 h 651"/>
              <a:gd name="T20" fmla="*/ 744 w 744"/>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744" h="651">
                <a:moveTo>
                  <a:pt x="559" y="0"/>
                </a:moveTo>
                <a:lnTo>
                  <a:pt x="0" y="0"/>
                </a:lnTo>
                <a:lnTo>
                  <a:pt x="0" y="651"/>
                </a:lnTo>
                <a:lnTo>
                  <a:pt x="559" y="651"/>
                </a:lnTo>
                <a:lnTo>
                  <a:pt x="744" y="328"/>
                </a:lnTo>
                <a:lnTo>
                  <a:pt x="559" y="0"/>
                </a:lnTo>
                <a:close/>
              </a:path>
            </a:pathLst>
          </a:custGeom>
          <a:noFill/>
          <a:ln w="9525" cap="rnd">
            <a:noFill/>
            <a:round/>
            <a:headEnd/>
            <a:tailEnd/>
          </a:ln>
        </p:spPr>
        <p:txBody>
          <a:bodyPr lIns="81632" tIns="40817" rIns="81632" bIns="40817" anchor="ctr" anchorCtr="0"/>
          <a:lstStyle/>
          <a:p>
            <a:pPr algn="ctr" eaLnBrk="0" hangingPunct="0"/>
            <a:r>
              <a:rPr lang="en-US" sz="1029" b="1" kern="0" dirty="0">
                <a:solidFill>
                  <a:schemeClr val="accent3"/>
                </a:solidFill>
                <a:latin typeface="Open Sans" panose="020B0606030504020204" pitchFamily="34" charset="0"/>
                <a:ea typeface="Open Sans" panose="020B0606030504020204" pitchFamily="34" charset="0"/>
                <a:cs typeface="Open Sans" panose="020B0606030504020204" pitchFamily="34" charset="0"/>
              </a:rPr>
              <a:t>Project</a:t>
            </a:r>
          </a:p>
          <a:p>
            <a:pPr algn="ctr" eaLnBrk="0" hangingPunct="0"/>
            <a:r>
              <a:rPr lang="en-US" sz="1029" b="1" kern="0" dirty="0">
                <a:solidFill>
                  <a:schemeClr val="accent3"/>
                </a:solidFill>
                <a:latin typeface="Open Sans" panose="020B0606030504020204" pitchFamily="34" charset="0"/>
                <a:ea typeface="Open Sans" panose="020B0606030504020204" pitchFamily="34" charset="0"/>
                <a:cs typeface="Open Sans" panose="020B0606030504020204" pitchFamily="34" charset="0"/>
              </a:rPr>
              <a:t>Governance </a:t>
            </a:r>
          </a:p>
        </p:txBody>
      </p:sp>
      <p:sp>
        <p:nvSpPr>
          <p:cNvPr id="38" name="Rectangle 37"/>
          <p:cNvSpPr>
            <a:spLocks noChangeArrowheads="1"/>
          </p:cNvSpPr>
          <p:nvPr/>
        </p:nvSpPr>
        <p:spPr bwMode="auto">
          <a:xfrm>
            <a:off x="4035717" y="849190"/>
            <a:ext cx="2417837" cy="415498"/>
          </a:xfrm>
          <a:prstGeom prst="rect">
            <a:avLst/>
          </a:prstGeom>
          <a:noFill/>
          <a:ln w="9525">
            <a:noFill/>
            <a:miter lim="800000"/>
            <a:headEnd/>
            <a:tailEnd/>
          </a:ln>
        </p:spPr>
        <p:txBody>
          <a:bodyPr wrap="square" lIns="0" tIns="0" rIns="0" bIns="0">
            <a:spAutoFit/>
          </a:bodyPr>
          <a:lstStyle/>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Client Senior Executives</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Partner Senior Executives</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Pega Senior Executives</a:t>
            </a:r>
          </a:p>
        </p:txBody>
      </p:sp>
      <p:sp>
        <p:nvSpPr>
          <p:cNvPr id="39" name="Rectangle 38"/>
          <p:cNvSpPr>
            <a:spLocks noChangeArrowheads="1"/>
          </p:cNvSpPr>
          <p:nvPr/>
        </p:nvSpPr>
        <p:spPr bwMode="auto">
          <a:xfrm>
            <a:off x="4035718" y="1589404"/>
            <a:ext cx="2417836" cy="553998"/>
          </a:xfrm>
          <a:prstGeom prst="rect">
            <a:avLst/>
          </a:prstGeom>
          <a:noFill/>
          <a:ln w="9525">
            <a:noFill/>
            <a:miter lim="800000"/>
            <a:headEnd/>
            <a:tailEnd/>
          </a:ln>
        </p:spPr>
        <p:txBody>
          <a:bodyPr wrap="square" lIns="0" tIns="0" rIns="0" bIns="0">
            <a:spAutoFit/>
          </a:bodyPr>
          <a:lstStyle/>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Client : Department Heads</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Partner : Account Lead</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Pega : Region Leader, Practice Director, Account Executive, Practice Leader </a:t>
            </a:r>
          </a:p>
        </p:txBody>
      </p:sp>
      <p:sp>
        <p:nvSpPr>
          <p:cNvPr id="40" name="Rectangle 39"/>
          <p:cNvSpPr>
            <a:spLocks noChangeArrowheads="1"/>
          </p:cNvSpPr>
          <p:nvPr/>
        </p:nvSpPr>
        <p:spPr bwMode="auto">
          <a:xfrm>
            <a:off x="4035717" y="3900827"/>
            <a:ext cx="2534902" cy="830997"/>
          </a:xfrm>
          <a:prstGeom prst="rect">
            <a:avLst/>
          </a:prstGeom>
          <a:noFill/>
          <a:ln w="9525">
            <a:noFill/>
            <a:miter lim="800000"/>
            <a:headEnd/>
            <a:tailEnd/>
          </a:ln>
        </p:spPr>
        <p:txBody>
          <a:bodyPr wrap="square" lIns="0" tIns="0" rIns="0" bIns="0">
            <a:spAutoFit/>
          </a:bodyPr>
          <a:lstStyle/>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Client : Project Team Members, Team Leads</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Partner : Project Team Members, Team Leads</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Pega : Project Team Members, Engagement Lead</a:t>
            </a:r>
          </a:p>
        </p:txBody>
      </p:sp>
      <p:sp>
        <p:nvSpPr>
          <p:cNvPr id="41" name="Rectangle 40"/>
          <p:cNvSpPr>
            <a:spLocks noChangeArrowheads="1"/>
          </p:cNvSpPr>
          <p:nvPr/>
        </p:nvSpPr>
        <p:spPr bwMode="auto">
          <a:xfrm>
            <a:off x="4035717" y="2745116"/>
            <a:ext cx="2482400" cy="830997"/>
          </a:xfrm>
          <a:prstGeom prst="rect">
            <a:avLst/>
          </a:prstGeom>
          <a:noFill/>
          <a:ln w="9525">
            <a:noFill/>
            <a:miter lim="800000"/>
            <a:headEnd/>
            <a:tailEnd/>
          </a:ln>
        </p:spPr>
        <p:txBody>
          <a:bodyPr wrap="square" lIns="0" tIns="0" rIns="0" bIns="0">
            <a:spAutoFit/>
          </a:bodyPr>
          <a:lstStyle/>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Client : Project Team Leads, Project Dept. Heads</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Partner : Project Team Leads, Practice Lead</a:t>
            </a:r>
          </a:p>
          <a:p>
            <a:pPr marL="259691" indent="-210091" eaLnBrk="0" fontAlgn="base" hangingPunct="0">
              <a:spcBef>
                <a:spcPct val="0"/>
              </a:spcBef>
              <a:spcAft>
                <a:spcPct val="0"/>
              </a:spcAft>
              <a:buClr>
                <a:schemeClr val="tx2"/>
              </a:buClr>
              <a:buFont typeface="Wingdings" panose="05000000000000000000" pitchFamily="2" charset="2"/>
              <a:buChar char="§"/>
            </a:pPr>
            <a:r>
              <a:rPr lang="en-US" sz="900" dirty="0">
                <a:latin typeface="Open Sans" panose="020B0606030504020204" pitchFamily="34" charset="0"/>
                <a:ea typeface="Open Sans" panose="020B0606030504020204" pitchFamily="34" charset="0"/>
                <a:cs typeface="Open Sans" panose="020B0606030504020204" pitchFamily="34" charset="0"/>
              </a:rPr>
              <a:t>Pega : Project Team Leads, Practice Leader, Account Executive</a:t>
            </a:r>
          </a:p>
        </p:txBody>
      </p:sp>
      <p:sp>
        <p:nvSpPr>
          <p:cNvPr id="29" name="Triangle 1"/>
          <p:cNvSpPr/>
          <p:nvPr/>
        </p:nvSpPr>
        <p:spPr>
          <a:xfrm>
            <a:off x="155100" y="594687"/>
            <a:ext cx="411562" cy="402336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121920" rtlCol="0" anchor="ctr"/>
          <a:lstStyle/>
          <a:p>
            <a:pPr algn="ctr" defTabSz="914377"/>
            <a:r>
              <a:rPr lang="en-US" b="1" i="1" dirty="0">
                <a:solidFill>
                  <a:schemeClr val="bg1"/>
                </a:solidFill>
              </a:rPr>
              <a:t>Escalations</a:t>
            </a:r>
          </a:p>
        </p:txBody>
      </p:sp>
      <p:cxnSp>
        <p:nvCxnSpPr>
          <p:cNvPr id="4" name="Straight Connector 3"/>
          <p:cNvCxnSpPr/>
          <p:nvPr/>
        </p:nvCxnSpPr>
        <p:spPr>
          <a:xfrm>
            <a:off x="566662" y="1507149"/>
            <a:ext cx="8468638" cy="0"/>
          </a:xfrm>
          <a:prstGeom prst="line">
            <a:avLst/>
          </a:prstGeom>
          <a:ln w="12700" cap="sq">
            <a:solidFill>
              <a:schemeClr val="tx2"/>
            </a:solidFill>
            <a:prstDash val="dash"/>
          </a:ln>
        </p:spPr>
        <p:style>
          <a:lnRef idx="1">
            <a:schemeClr val="dk1"/>
          </a:lnRef>
          <a:fillRef idx="0">
            <a:schemeClr val="dk1"/>
          </a:fillRef>
          <a:effectRef idx="0">
            <a:schemeClr val="dk1"/>
          </a:effectRef>
          <a:fontRef idx="minor">
            <a:schemeClr val="lt1"/>
          </a:fontRef>
        </p:style>
      </p:cxnSp>
      <p:cxnSp>
        <p:nvCxnSpPr>
          <p:cNvPr id="44" name="Straight Connector 43"/>
          <p:cNvCxnSpPr/>
          <p:nvPr/>
        </p:nvCxnSpPr>
        <p:spPr>
          <a:xfrm>
            <a:off x="588405" y="2642376"/>
            <a:ext cx="8468638" cy="0"/>
          </a:xfrm>
          <a:prstGeom prst="line">
            <a:avLst/>
          </a:prstGeom>
          <a:ln w="12700" cap="sq">
            <a:solidFill>
              <a:schemeClr val="tx2"/>
            </a:solidFill>
            <a:prstDash val="dash"/>
          </a:ln>
        </p:spPr>
        <p:style>
          <a:lnRef idx="1">
            <a:schemeClr val="dk1"/>
          </a:lnRef>
          <a:fillRef idx="0">
            <a:schemeClr val="dk1"/>
          </a:fillRef>
          <a:effectRef idx="0">
            <a:schemeClr val="dk1"/>
          </a:effectRef>
          <a:fontRef idx="minor">
            <a:schemeClr val="lt1"/>
          </a:fontRef>
        </p:style>
      </p:cxnSp>
      <p:cxnSp>
        <p:nvCxnSpPr>
          <p:cNvPr id="45" name="Straight Connector 44"/>
          <p:cNvCxnSpPr/>
          <p:nvPr/>
        </p:nvCxnSpPr>
        <p:spPr>
          <a:xfrm>
            <a:off x="574336" y="3799430"/>
            <a:ext cx="8468638" cy="0"/>
          </a:xfrm>
          <a:prstGeom prst="line">
            <a:avLst/>
          </a:prstGeom>
          <a:ln w="12700" cap="sq">
            <a:solidFill>
              <a:schemeClr val="tx2"/>
            </a:solidFill>
            <a:prstDash val="dash"/>
          </a:ln>
        </p:spPr>
        <p:style>
          <a:lnRef idx="1">
            <a:schemeClr val="dk1"/>
          </a:lnRef>
          <a:fillRef idx="0">
            <a:schemeClr val="dk1"/>
          </a:fillRef>
          <a:effectRef idx="0">
            <a:schemeClr val="dk1"/>
          </a:effectRef>
          <a:fontRef idx="minor">
            <a:schemeClr val="lt1"/>
          </a:fontRef>
        </p:style>
      </p:cxnSp>
      <p:sp>
        <p:nvSpPr>
          <p:cNvPr id="34" name="Rectangle 33"/>
          <p:cNvSpPr/>
          <p:nvPr/>
        </p:nvSpPr>
        <p:spPr>
          <a:xfrm>
            <a:off x="4141873" y="5615"/>
            <a:ext cx="4915169" cy="366691"/>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a:t>Provide specific names here – confirm all information is correct for this project</a:t>
            </a:r>
          </a:p>
        </p:txBody>
      </p:sp>
      <p:cxnSp>
        <p:nvCxnSpPr>
          <p:cNvPr id="6" name="Straight Arrow Connector 5"/>
          <p:cNvCxnSpPr>
            <a:endCxn id="64" idx="0"/>
          </p:cNvCxnSpPr>
          <p:nvPr/>
        </p:nvCxnSpPr>
        <p:spPr>
          <a:xfrm>
            <a:off x="5312216" y="372306"/>
            <a:ext cx="0" cy="214914"/>
          </a:xfrm>
          <a:prstGeom prst="straightConnector1">
            <a:avLst/>
          </a:prstGeom>
          <a:ln w="6350" cap="sq">
            <a:solidFill>
              <a:srgbClr val="FF0000"/>
            </a:solidFill>
            <a:tailEnd type="triangle"/>
          </a:ln>
        </p:spPr>
        <p:style>
          <a:lnRef idx="1">
            <a:schemeClr val="dk1"/>
          </a:lnRef>
          <a:fillRef idx="0">
            <a:schemeClr val="dk1"/>
          </a:fillRef>
          <a:effectRef idx="0">
            <a:schemeClr val="dk1"/>
          </a:effectRef>
          <a:fontRef idx="minor">
            <a:schemeClr val="lt1"/>
          </a:fontRef>
        </p:style>
      </p:cxnSp>
    </p:spTree>
    <p:extLst>
      <p:ext uri="{BB962C8B-B14F-4D97-AF65-F5344CB8AC3E}">
        <p14:creationId xmlns:p14="http://schemas.microsoft.com/office/powerpoint/2010/main" val="469808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73289" y="1098550"/>
            <a:ext cx="7475311" cy="3563938"/>
          </a:xfrm>
        </p:spPr>
        <p:txBody>
          <a:bodyPr>
            <a:normAutofit fontScale="92500" lnSpcReduction="20000"/>
          </a:bodyPr>
          <a:lstStyle/>
          <a:p>
            <a:r>
              <a:rPr lang="en-AU" dirty="0"/>
              <a:t>Scope</a:t>
            </a:r>
          </a:p>
          <a:p>
            <a:pPr lvl="1"/>
            <a:r>
              <a:rPr lang="en-AU" dirty="0"/>
              <a:t>Product Owner will control using the backlog.</a:t>
            </a:r>
          </a:p>
          <a:p>
            <a:r>
              <a:rPr lang="en-AU" dirty="0"/>
              <a:t>Time / project activity</a:t>
            </a:r>
          </a:p>
          <a:p>
            <a:pPr lvl="1"/>
            <a:r>
              <a:rPr lang="en-AU" dirty="0"/>
              <a:t>How much has been completed.</a:t>
            </a:r>
          </a:p>
          <a:p>
            <a:pPr lvl="1"/>
            <a:r>
              <a:rPr lang="en-AU" dirty="0"/>
              <a:t>How long it took to complete.</a:t>
            </a:r>
          </a:p>
          <a:p>
            <a:pPr lvl="1"/>
            <a:r>
              <a:rPr lang="en-AU" dirty="0"/>
              <a:t>How much more is there to do.</a:t>
            </a:r>
          </a:p>
          <a:p>
            <a:pPr lvl="1"/>
            <a:r>
              <a:rPr lang="en-AU" dirty="0"/>
              <a:t>Log in Agile Studio.</a:t>
            </a:r>
          </a:p>
          <a:p>
            <a:r>
              <a:rPr lang="en-AU" dirty="0"/>
              <a:t>Budget</a:t>
            </a:r>
          </a:p>
          <a:p>
            <a:pPr lvl="1"/>
            <a:r>
              <a:rPr lang="en-AU" dirty="0"/>
              <a:t>Timesheets.</a:t>
            </a:r>
          </a:p>
          <a:p>
            <a:pPr lvl="1"/>
            <a:r>
              <a:rPr lang="en-AU" dirty="0"/>
              <a:t>Expenses.</a:t>
            </a:r>
          </a:p>
          <a:p>
            <a:r>
              <a:rPr lang="en-AU" dirty="0"/>
              <a:t>Quality</a:t>
            </a:r>
          </a:p>
          <a:p>
            <a:pPr lvl="1"/>
            <a:r>
              <a:rPr lang="en-AU" dirty="0"/>
              <a:t>Playbacks.</a:t>
            </a:r>
          </a:p>
          <a:p>
            <a:pPr lvl="1"/>
            <a:r>
              <a:rPr lang="en-AU" dirty="0"/>
              <a:t>Pega guardrails compliance scores.</a:t>
            </a:r>
          </a:p>
          <a:p>
            <a:pPr lvl="1"/>
            <a:r>
              <a:rPr lang="en-AU" dirty="0"/>
              <a:t>Defect management.</a:t>
            </a:r>
          </a:p>
          <a:p>
            <a:r>
              <a:rPr lang="en-AU" dirty="0"/>
              <a:t>Co-production</a:t>
            </a:r>
          </a:p>
          <a:p>
            <a:pPr lvl="1"/>
            <a:r>
              <a:rPr lang="en-AU" dirty="0"/>
              <a:t>Enablement progress.</a:t>
            </a:r>
          </a:p>
          <a:p>
            <a:pPr lvl="1"/>
            <a:r>
              <a:rPr lang="en-AU" dirty="0"/>
              <a:t>Certifications.</a:t>
            </a:r>
          </a:p>
          <a:p>
            <a:pPr lvl="1"/>
            <a:r>
              <a:rPr lang="en-AU" dirty="0"/>
              <a:t>Project work activities (productivity).</a:t>
            </a:r>
          </a:p>
          <a:p>
            <a:pPr marL="0" indent="0">
              <a:buNone/>
            </a:pPr>
            <a:endParaRPr lang="en-GB" dirty="0"/>
          </a:p>
        </p:txBody>
      </p:sp>
      <p:sp>
        <p:nvSpPr>
          <p:cNvPr id="2" name="Title 1"/>
          <p:cNvSpPr>
            <a:spLocks noGrp="1"/>
          </p:cNvSpPr>
          <p:nvPr>
            <p:ph type="title"/>
          </p:nvPr>
        </p:nvSpPr>
        <p:spPr/>
        <p:txBody>
          <a:bodyPr/>
          <a:lstStyle/>
          <a:p>
            <a:r>
              <a:rPr lang="en-GB" dirty="0"/>
              <a:t>Tracking</a:t>
            </a:r>
            <a:br>
              <a:rPr lang="en-GB" dirty="0"/>
            </a:br>
            <a:endParaRPr lang="en-GB" dirty="0"/>
          </a:p>
        </p:txBody>
      </p:sp>
      <p:sp>
        <p:nvSpPr>
          <p:cNvPr id="4" name="Rectangle 3"/>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pic>
        <p:nvPicPr>
          <p:cNvPr id="5" name="Picture 4"/>
          <p:cNvPicPr>
            <a:picLocks noChangeAspect="1"/>
          </p:cNvPicPr>
          <p:nvPr/>
        </p:nvPicPr>
        <p:blipFill>
          <a:blip r:embed="rId2"/>
          <a:stretch>
            <a:fillRect/>
          </a:stretch>
        </p:blipFill>
        <p:spPr>
          <a:xfrm>
            <a:off x="4801649" y="1200150"/>
            <a:ext cx="3146011" cy="2812228"/>
          </a:xfrm>
          <a:prstGeom prst="rect">
            <a:avLst/>
          </a:prstGeom>
        </p:spPr>
      </p:pic>
    </p:spTree>
    <p:extLst>
      <p:ext uri="{BB962C8B-B14F-4D97-AF65-F5344CB8AC3E}">
        <p14:creationId xmlns:p14="http://schemas.microsoft.com/office/powerpoint/2010/main" val="223240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73289" y="1098550"/>
            <a:ext cx="4122511" cy="3563938"/>
          </a:xfrm>
        </p:spPr>
        <p:txBody>
          <a:bodyPr>
            <a:normAutofit/>
          </a:bodyPr>
          <a:lstStyle/>
          <a:p>
            <a:r>
              <a:rPr lang="en-AU" dirty="0"/>
              <a:t>Risks will be reviewed at the following intervals:</a:t>
            </a:r>
          </a:p>
          <a:p>
            <a:pPr lvl="1"/>
            <a:r>
              <a:rPr lang="en-AU" dirty="0"/>
              <a:t>Project commencement.</a:t>
            </a:r>
          </a:p>
          <a:p>
            <a:pPr lvl="1"/>
            <a:r>
              <a:rPr lang="en-AU" dirty="0"/>
              <a:t>Weekly project meeting.</a:t>
            </a:r>
          </a:p>
          <a:p>
            <a:pPr lvl="1"/>
            <a:r>
              <a:rPr lang="en-AU" dirty="0"/>
              <a:t>Sprint planning.</a:t>
            </a:r>
          </a:p>
          <a:p>
            <a:r>
              <a:rPr lang="en-AU" dirty="0"/>
              <a:t>Risks will be assessed according to probability and impact; any risk with a score above &lt;insert client agreed score&gt; will have an active mitigation plan put into effect.</a:t>
            </a:r>
          </a:p>
          <a:p>
            <a:r>
              <a:rPr lang="en-AU" dirty="0"/>
              <a:t>It is the responsibility of the entire project team to identify and ‘call out’ any potential risks.</a:t>
            </a:r>
          </a:p>
          <a:p>
            <a:pPr marL="0" indent="0">
              <a:buNone/>
            </a:pPr>
            <a:endParaRPr lang="en-GB" dirty="0"/>
          </a:p>
        </p:txBody>
      </p:sp>
      <p:sp>
        <p:nvSpPr>
          <p:cNvPr id="2" name="Title 1"/>
          <p:cNvSpPr>
            <a:spLocks noGrp="1"/>
          </p:cNvSpPr>
          <p:nvPr>
            <p:ph type="title"/>
          </p:nvPr>
        </p:nvSpPr>
        <p:spPr/>
        <p:txBody>
          <a:bodyPr/>
          <a:lstStyle/>
          <a:p>
            <a:r>
              <a:rPr lang="en-GB" dirty="0"/>
              <a:t>Monitor and Control</a:t>
            </a:r>
            <a:br>
              <a:rPr lang="en-GB" dirty="0"/>
            </a:br>
            <a:r>
              <a:rPr lang="en-GB" dirty="0"/>
              <a:t> - Risk &amp; Issue Management</a:t>
            </a:r>
          </a:p>
        </p:txBody>
      </p:sp>
      <p:sp>
        <p:nvSpPr>
          <p:cNvPr id="4" name="Rectangle 3"/>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
        <p:nvSpPr>
          <p:cNvPr id="6" name="Text Placeholder 2"/>
          <p:cNvSpPr txBox="1">
            <a:spLocks/>
          </p:cNvSpPr>
          <p:nvPr/>
        </p:nvSpPr>
        <p:spPr>
          <a:xfrm>
            <a:off x="4495800" y="1098550"/>
            <a:ext cx="4122511" cy="3563938"/>
          </a:xfrm>
          <a:prstGeom prst="rect">
            <a:avLst/>
          </a:prstGeom>
        </p:spPr>
        <p:txBody>
          <a:bodyPr vert="horz" lIns="0" tIns="0" rIns="0" bIns="0" rtlCol="0">
            <a:normAutofit/>
          </a:bodyPr>
          <a:lstStyle>
            <a:lvl1pPr marL="182880" indent="-182880" algn="l" defTabSz="914400" rtl="0" eaLnBrk="1" latinLnBrk="0" hangingPunct="1">
              <a:spcBef>
                <a:spcPts val="900"/>
              </a:spcBef>
              <a:buClr>
                <a:schemeClr val="tx2"/>
              </a:buClr>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a:lstStyle>
          <a:p>
            <a:r>
              <a:rPr lang="en-AU" dirty="0"/>
              <a:t>Issues will be reviewed at the following intervals</a:t>
            </a:r>
          </a:p>
          <a:p>
            <a:pPr lvl="1"/>
            <a:r>
              <a:rPr lang="en-AU" dirty="0"/>
              <a:t>Daily in project stand-up meeting.</a:t>
            </a:r>
          </a:p>
          <a:p>
            <a:pPr lvl="1"/>
            <a:r>
              <a:rPr lang="en-AU" dirty="0"/>
              <a:t>Weekly project meeting.</a:t>
            </a:r>
          </a:p>
          <a:p>
            <a:pPr lvl="1"/>
            <a:r>
              <a:rPr lang="en-AU" dirty="0"/>
              <a:t>As needed. </a:t>
            </a:r>
          </a:p>
          <a:p>
            <a:r>
              <a:rPr lang="en-AU" dirty="0"/>
              <a:t>Issues impacting the successful completion of a sprint will be immediately addressed.</a:t>
            </a:r>
          </a:p>
          <a:p>
            <a:r>
              <a:rPr lang="en-AU" dirty="0"/>
              <a:t>All other issues will be managed in accordance to their priority as agreed between the entire project team.</a:t>
            </a:r>
          </a:p>
          <a:p>
            <a:r>
              <a:rPr lang="en-AU" dirty="0"/>
              <a:t>It is the responsibility of the entire project team to identify and “call out” any issues that arise.</a:t>
            </a:r>
          </a:p>
          <a:p>
            <a:pPr marL="0" indent="0">
              <a:buFont typeface="Calibri" pitchFamily="34" charset="0"/>
              <a:buNone/>
            </a:pPr>
            <a:endParaRPr lang="en-GB" dirty="0"/>
          </a:p>
        </p:txBody>
      </p:sp>
    </p:spTree>
    <p:extLst>
      <p:ext uri="{BB962C8B-B14F-4D97-AF65-F5344CB8AC3E}">
        <p14:creationId xmlns:p14="http://schemas.microsoft.com/office/powerpoint/2010/main" val="139134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73289" y="1098550"/>
            <a:ext cx="7475311" cy="3563938"/>
          </a:xfrm>
        </p:spPr>
        <p:txBody>
          <a:bodyPr>
            <a:normAutofit/>
          </a:bodyPr>
          <a:lstStyle/>
          <a:p>
            <a:r>
              <a:rPr lang="en-AU" dirty="0"/>
              <a:t>Product Owner manages the backlog, thus determining the scope sprint by sprint.</a:t>
            </a:r>
          </a:p>
          <a:p>
            <a:r>
              <a:rPr lang="en-AU" dirty="0"/>
              <a:t>If the scope changes or additional scope added, the Product Owner will either: </a:t>
            </a:r>
          </a:p>
          <a:p>
            <a:pPr marL="411480" lvl="1" indent="-228600">
              <a:buFont typeface="+mj-lt"/>
              <a:buAutoNum type="alphaLcParenR"/>
            </a:pPr>
            <a:r>
              <a:rPr lang="en-AU" dirty="0"/>
              <a:t>Remove other items of the same effort size from the backlog that are no longer deemed important; this will keep the size of the project the same.</a:t>
            </a:r>
          </a:p>
          <a:p>
            <a:pPr marL="182880" lvl="1" indent="0">
              <a:buNone/>
            </a:pPr>
            <a:r>
              <a:rPr lang="en-AU" dirty="0"/>
              <a:t>OR</a:t>
            </a:r>
          </a:p>
          <a:p>
            <a:pPr marL="411480" lvl="1" indent="-228600">
              <a:buFont typeface="+mj-lt"/>
              <a:buAutoNum type="alphaLcParenR" startAt="2"/>
            </a:pPr>
            <a:r>
              <a:rPr lang="en-AU" dirty="0"/>
              <a:t>Will add the new scope to the backlog to be included in a future sprint according to the priorities; this will increase the size of the project and will therefore generate additional effort and cost.</a:t>
            </a:r>
          </a:p>
          <a:p>
            <a:r>
              <a:rPr lang="en-AU" dirty="0"/>
              <a:t>Changes </a:t>
            </a:r>
            <a:r>
              <a:rPr lang="en-AU" u="sng" dirty="0"/>
              <a:t>will not </a:t>
            </a:r>
            <a:r>
              <a:rPr lang="en-AU" dirty="0"/>
              <a:t>be added to sprints that are underway .</a:t>
            </a:r>
          </a:p>
          <a:p>
            <a:r>
              <a:rPr lang="en-AU" dirty="0"/>
              <a:t>It is the responsibility of the entire project team to identify and “call out” any changes to scope; the success of the project has been planned based on the initial scope; failure to “call out” scope changes could result in the project failing.</a:t>
            </a:r>
          </a:p>
          <a:p>
            <a:pPr marL="0" indent="0">
              <a:buNone/>
            </a:pPr>
            <a:endParaRPr lang="en-GB" dirty="0"/>
          </a:p>
        </p:txBody>
      </p:sp>
      <p:sp>
        <p:nvSpPr>
          <p:cNvPr id="2" name="Title 1"/>
          <p:cNvSpPr>
            <a:spLocks noGrp="1"/>
          </p:cNvSpPr>
          <p:nvPr>
            <p:ph type="title"/>
          </p:nvPr>
        </p:nvSpPr>
        <p:spPr/>
        <p:txBody>
          <a:bodyPr/>
          <a:lstStyle/>
          <a:p>
            <a:r>
              <a:rPr lang="en-GB" dirty="0"/>
              <a:t>Monitor and Control</a:t>
            </a:r>
            <a:br>
              <a:rPr lang="en-GB" dirty="0"/>
            </a:br>
            <a:r>
              <a:rPr lang="en-GB" dirty="0"/>
              <a:t> - Change Control</a:t>
            </a:r>
          </a:p>
        </p:txBody>
      </p:sp>
      <p:sp>
        <p:nvSpPr>
          <p:cNvPr id="4" name="Rectangle 3"/>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10122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Logistics &amp; Policies</a:t>
            </a:r>
          </a:p>
        </p:txBody>
      </p:sp>
      <p:sp>
        <p:nvSpPr>
          <p:cNvPr id="18" name="Subtitle 17"/>
          <p:cNvSpPr>
            <a:spLocks noGrp="1"/>
          </p:cNvSpPr>
          <p:nvPr>
            <p:ph type="subTitle" idx="1"/>
          </p:nvPr>
        </p:nvSpPr>
        <p:spPr/>
        <p:txBody>
          <a:bodyPr/>
          <a:lstStyle/>
          <a:p>
            <a:r>
              <a:rPr lang="en-US" dirty="0"/>
              <a:t>Presenter Name</a:t>
            </a:r>
          </a:p>
        </p:txBody>
      </p:sp>
      <p:pic>
        <p:nvPicPr>
          <p:cNvPr id="14" name="Picture Placeholder 1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85" b="185"/>
          <a:stretch>
            <a:fillRect/>
          </a:stretch>
        </p:blipFill>
        <p:spPr/>
      </p:pic>
      <p:pic>
        <p:nvPicPr>
          <p:cNvPr id="17" name="Picture Placeholder 1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46" b="46"/>
          <a:stretch>
            <a:fillRect/>
          </a:stretch>
        </p:blipFill>
        <p:spPr/>
      </p:pic>
      <p:pic>
        <p:nvPicPr>
          <p:cNvPr id="19" name="Picture Placeholder 18"/>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85" b="185"/>
          <a:stretch>
            <a:fillRect/>
          </a:stretch>
        </p:blipFill>
        <p:spPr/>
      </p:pic>
      <p:sp>
        <p:nvSpPr>
          <p:cNvPr id="8" name="Rectangle 7"/>
          <p:cNvSpPr/>
          <p:nvPr/>
        </p:nvSpPr>
        <p:spPr>
          <a:xfrm>
            <a:off x="5715000" y="57150"/>
            <a:ext cx="16459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visually similar size to Pega logo</a:t>
            </a:r>
          </a:p>
        </p:txBody>
      </p:sp>
    </p:spTree>
    <p:extLst>
      <p:ext uri="{BB962C8B-B14F-4D97-AF65-F5344CB8AC3E}">
        <p14:creationId xmlns:p14="http://schemas.microsoft.com/office/powerpoint/2010/main" val="68261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73289" y="1098550"/>
            <a:ext cx="7475311" cy="3563938"/>
          </a:xfrm>
        </p:spPr>
        <p:txBody>
          <a:bodyPr/>
          <a:lstStyle/>
          <a:p>
            <a:pPr marL="0" indent="0">
              <a:spcBef>
                <a:spcPts val="675"/>
              </a:spcBef>
              <a:buNone/>
            </a:pPr>
            <a:r>
              <a:rPr lang="en-US" dirty="0"/>
              <a:t>Describe the working environment and the client’s company policies. This may take multiple slides. </a:t>
            </a:r>
          </a:p>
          <a:p>
            <a:pPr>
              <a:spcBef>
                <a:spcPts val="675"/>
              </a:spcBef>
            </a:pPr>
            <a:r>
              <a:rPr lang="en-US" dirty="0"/>
              <a:t>Document management &amp; storage.</a:t>
            </a:r>
          </a:p>
          <a:p>
            <a:r>
              <a:rPr lang="en-US" dirty="0"/>
              <a:t>Equipment.</a:t>
            </a:r>
          </a:p>
          <a:p>
            <a:r>
              <a:rPr lang="en-US" dirty="0"/>
              <a:t>Travel expectation.</a:t>
            </a:r>
          </a:p>
          <a:p>
            <a:r>
              <a:rPr lang="en-US" dirty="0"/>
              <a:t>Expenses (hotel, car, etc.).</a:t>
            </a:r>
          </a:p>
          <a:p>
            <a:r>
              <a:rPr lang="en-US" dirty="0"/>
              <a:t>Work hours.</a:t>
            </a:r>
          </a:p>
          <a:p>
            <a:r>
              <a:rPr lang="en-US" dirty="0"/>
              <a:t>Flexible work arrangements.</a:t>
            </a:r>
          </a:p>
          <a:p>
            <a:r>
              <a:rPr lang="en-US" dirty="0"/>
              <a:t>Onsite/offsite. </a:t>
            </a:r>
          </a:p>
          <a:p>
            <a:pPr marL="0" indent="0">
              <a:buNone/>
            </a:pPr>
            <a:endParaRPr lang="en-GB" dirty="0"/>
          </a:p>
        </p:txBody>
      </p:sp>
      <p:sp>
        <p:nvSpPr>
          <p:cNvPr id="2" name="Title 1"/>
          <p:cNvSpPr>
            <a:spLocks noGrp="1"/>
          </p:cNvSpPr>
          <p:nvPr>
            <p:ph type="title"/>
          </p:nvPr>
        </p:nvSpPr>
        <p:spPr/>
        <p:txBody>
          <a:bodyPr/>
          <a:lstStyle/>
          <a:p>
            <a:r>
              <a:rPr lang="en-GB" dirty="0"/>
              <a:t>Logistics &amp; Policies</a:t>
            </a:r>
            <a:br>
              <a:rPr lang="en-GB" dirty="0"/>
            </a:br>
            <a:endParaRPr lang="en-GB" dirty="0"/>
          </a:p>
        </p:txBody>
      </p:sp>
      <p:sp>
        <p:nvSpPr>
          <p:cNvPr id="4" name="Rectangle 3"/>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34490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Wrap Up</a:t>
            </a:r>
          </a:p>
        </p:txBody>
      </p:sp>
      <p:sp>
        <p:nvSpPr>
          <p:cNvPr id="18" name="Subtitle 17"/>
          <p:cNvSpPr>
            <a:spLocks noGrp="1"/>
          </p:cNvSpPr>
          <p:nvPr>
            <p:ph type="subTitle" idx="1"/>
          </p:nvPr>
        </p:nvSpPr>
        <p:spPr/>
        <p:txBody>
          <a:bodyPr/>
          <a:lstStyle/>
          <a:p>
            <a:r>
              <a:rPr lang="en-US" dirty="0"/>
              <a:t>Presenter Name</a:t>
            </a:r>
          </a:p>
        </p:txBody>
      </p:sp>
      <p:pic>
        <p:nvPicPr>
          <p:cNvPr id="14" name="Picture Placeholder 1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85" b="185"/>
          <a:stretch>
            <a:fillRect/>
          </a:stretch>
        </p:blipFill>
        <p:spPr/>
      </p:pic>
      <p:pic>
        <p:nvPicPr>
          <p:cNvPr id="17" name="Picture Placeholder 1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46" b="46"/>
          <a:stretch>
            <a:fillRect/>
          </a:stretch>
        </p:blipFill>
        <p:spPr/>
      </p:pic>
      <p:pic>
        <p:nvPicPr>
          <p:cNvPr id="19" name="Picture Placeholder 18"/>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85" b="185"/>
          <a:stretch>
            <a:fillRect/>
          </a:stretch>
        </p:blipFill>
        <p:spPr/>
      </p:pic>
      <p:sp>
        <p:nvSpPr>
          <p:cNvPr id="8" name="Rectangle 7"/>
          <p:cNvSpPr/>
          <p:nvPr/>
        </p:nvSpPr>
        <p:spPr>
          <a:xfrm>
            <a:off x="5715000" y="57150"/>
            <a:ext cx="16459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visually similar size to Pega logo</a:t>
            </a:r>
          </a:p>
        </p:txBody>
      </p:sp>
    </p:spTree>
    <p:extLst>
      <p:ext uri="{BB962C8B-B14F-4D97-AF65-F5344CB8AC3E}">
        <p14:creationId xmlns:p14="http://schemas.microsoft.com/office/powerpoint/2010/main" val="29319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9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dirty="0"/>
              <a:t>Work performed to date – inception, proof of concept, etc.</a:t>
            </a:r>
          </a:p>
          <a:p>
            <a:pPr>
              <a:spcBef>
                <a:spcPts val="662"/>
              </a:spcBef>
            </a:pPr>
            <a:endParaRPr lang="en-GB" dirty="0"/>
          </a:p>
          <a:p>
            <a:endParaRPr lang="en-GB" dirty="0"/>
          </a:p>
        </p:txBody>
      </p:sp>
      <p:sp>
        <p:nvSpPr>
          <p:cNvPr id="2" name="Title 1"/>
          <p:cNvSpPr>
            <a:spLocks noGrp="1"/>
          </p:cNvSpPr>
          <p:nvPr>
            <p:ph type="title"/>
          </p:nvPr>
        </p:nvSpPr>
        <p:spPr/>
        <p:txBody>
          <a:bodyPr/>
          <a:lstStyle/>
          <a:p>
            <a:r>
              <a:rPr lang="en-GB" dirty="0"/>
              <a:t>The Journey So Far</a:t>
            </a:r>
          </a:p>
        </p:txBody>
      </p:sp>
      <p:sp>
        <p:nvSpPr>
          <p:cNvPr id="5" name="Rectangle 4"/>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37452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Project Overview</a:t>
            </a:r>
          </a:p>
        </p:txBody>
      </p:sp>
      <p:sp>
        <p:nvSpPr>
          <p:cNvPr id="18" name="Subtitle 17"/>
          <p:cNvSpPr>
            <a:spLocks noGrp="1"/>
          </p:cNvSpPr>
          <p:nvPr>
            <p:ph type="subTitle" idx="1"/>
          </p:nvPr>
        </p:nvSpPr>
        <p:spPr/>
        <p:txBody>
          <a:bodyPr/>
          <a:lstStyle/>
          <a:p>
            <a:r>
              <a:rPr lang="en-US" dirty="0"/>
              <a:t>Presenter Name</a:t>
            </a:r>
          </a:p>
        </p:txBody>
      </p:sp>
      <p:pic>
        <p:nvPicPr>
          <p:cNvPr id="14" name="Picture Placeholder 1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85" b="185"/>
          <a:stretch>
            <a:fillRect/>
          </a:stretch>
        </p:blipFill>
        <p:spPr/>
      </p:pic>
      <p:pic>
        <p:nvPicPr>
          <p:cNvPr id="17" name="Picture Placeholder 1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46" b="46"/>
          <a:stretch>
            <a:fillRect/>
          </a:stretch>
        </p:blipFill>
        <p:spPr/>
      </p:pic>
      <p:pic>
        <p:nvPicPr>
          <p:cNvPr id="19" name="Picture Placeholder 18"/>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85" b="185"/>
          <a:stretch>
            <a:fillRect/>
          </a:stretch>
        </p:blipFill>
        <p:spPr/>
      </p:pic>
      <p:sp>
        <p:nvSpPr>
          <p:cNvPr id="8" name="Rectangle 7"/>
          <p:cNvSpPr/>
          <p:nvPr/>
        </p:nvSpPr>
        <p:spPr>
          <a:xfrm>
            <a:off x="5715000" y="57150"/>
            <a:ext cx="16459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visually similar size to Pega logo</a:t>
            </a:r>
          </a:p>
        </p:txBody>
      </p:sp>
    </p:spTree>
    <p:extLst>
      <p:ext uri="{BB962C8B-B14F-4D97-AF65-F5344CB8AC3E}">
        <p14:creationId xmlns:p14="http://schemas.microsoft.com/office/powerpoint/2010/main" val="70171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73289" y="1098550"/>
            <a:ext cx="7475311" cy="3563938"/>
          </a:xfrm>
        </p:spPr>
        <p:txBody>
          <a:bodyPr/>
          <a:lstStyle/>
          <a:p>
            <a:pPr marL="0" indent="0">
              <a:buNone/>
            </a:pPr>
            <a:r>
              <a:rPr lang="en-GB" dirty="0"/>
              <a:t>Provide a brief statement of what the project is –</a:t>
            </a:r>
          </a:p>
          <a:p>
            <a:r>
              <a:rPr lang="en-GB" dirty="0"/>
              <a:t>Start date.</a:t>
            </a:r>
          </a:p>
          <a:p>
            <a:r>
              <a:rPr lang="en-GB" dirty="0"/>
              <a:t>Anticipate end date.</a:t>
            </a:r>
          </a:p>
          <a:p>
            <a:r>
              <a:rPr lang="en-GB" dirty="0"/>
              <a:t>Type of resource model (e.g. Pega led, partner powered).</a:t>
            </a:r>
          </a:p>
          <a:p>
            <a:endParaRPr lang="en-GB" dirty="0"/>
          </a:p>
        </p:txBody>
      </p:sp>
      <p:sp>
        <p:nvSpPr>
          <p:cNvPr id="2" name="Title 1"/>
          <p:cNvSpPr>
            <a:spLocks noGrp="1"/>
          </p:cNvSpPr>
          <p:nvPr>
            <p:ph type="title"/>
          </p:nvPr>
        </p:nvSpPr>
        <p:spPr/>
        <p:txBody>
          <a:bodyPr/>
          <a:lstStyle/>
          <a:p>
            <a:r>
              <a:rPr lang="en-GB" dirty="0"/>
              <a:t>Project Overview</a:t>
            </a:r>
            <a:br>
              <a:rPr lang="en-GB" dirty="0"/>
            </a:br>
            <a:endParaRPr lang="en-GB" dirty="0"/>
          </a:p>
        </p:txBody>
      </p:sp>
      <p:sp>
        <p:nvSpPr>
          <p:cNvPr id="4" name="Rectangle 3"/>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374017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73289" y="1098550"/>
            <a:ext cx="7475311" cy="3563938"/>
          </a:xfrm>
        </p:spPr>
        <p:txBody>
          <a:bodyPr/>
          <a:lstStyle/>
          <a:p>
            <a:pPr marL="0" indent="0">
              <a:buNone/>
            </a:pPr>
            <a:r>
              <a:rPr lang="en-GB" dirty="0"/>
              <a:t>For example, to deploy a Know Your Customer (KYC) solution and radiate to core payment processing. </a:t>
            </a:r>
          </a:p>
        </p:txBody>
      </p:sp>
      <p:sp>
        <p:nvSpPr>
          <p:cNvPr id="2" name="Title 1"/>
          <p:cNvSpPr>
            <a:spLocks noGrp="1"/>
          </p:cNvSpPr>
          <p:nvPr>
            <p:ph type="title"/>
          </p:nvPr>
        </p:nvSpPr>
        <p:spPr/>
        <p:txBody>
          <a:bodyPr/>
          <a:lstStyle/>
          <a:p>
            <a:r>
              <a:rPr lang="en-GB" dirty="0"/>
              <a:t>Project Overview</a:t>
            </a:r>
            <a:br>
              <a:rPr lang="en-GB" dirty="0"/>
            </a:br>
            <a:r>
              <a:rPr lang="en-GB" dirty="0"/>
              <a:t>- Business Goals &amp; Objectives</a:t>
            </a:r>
          </a:p>
        </p:txBody>
      </p:sp>
      <p:sp>
        <p:nvSpPr>
          <p:cNvPr id="4" name="Rectangle 3"/>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152924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73289" y="1098550"/>
            <a:ext cx="7475311" cy="3563938"/>
          </a:xfrm>
        </p:spPr>
        <p:txBody>
          <a:bodyPr/>
          <a:lstStyle/>
          <a:p>
            <a:pPr marL="0" indent="0">
              <a:buNone/>
            </a:pPr>
            <a:r>
              <a:rPr lang="en-GB" dirty="0"/>
              <a:t>With the client’s help, illustrate the current system environment.</a:t>
            </a:r>
          </a:p>
          <a:p>
            <a:pPr marL="0" indent="0">
              <a:buNone/>
            </a:pPr>
            <a:r>
              <a:rPr lang="en-GB" dirty="0"/>
              <a:t>Keep the illustration high level and brief. This is not a focus area.</a:t>
            </a:r>
          </a:p>
        </p:txBody>
      </p:sp>
      <p:sp>
        <p:nvSpPr>
          <p:cNvPr id="2" name="Title 1"/>
          <p:cNvSpPr>
            <a:spLocks noGrp="1"/>
          </p:cNvSpPr>
          <p:nvPr>
            <p:ph type="title"/>
          </p:nvPr>
        </p:nvSpPr>
        <p:spPr/>
        <p:txBody>
          <a:bodyPr/>
          <a:lstStyle/>
          <a:p>
            <a:r>
              <a:rPr lang="en-GB" dirty="0"/>
              <a:t>Project Overview</a:t>
            </a:r>
            <a:br>
              <a:rPr lang="en-GB" dirty="0"/>
            </a:br>
            <a:r>
              <a:rPr lang="en-GB" dirty="0"/>
              <a:t>- Current State</a:t>
            </a:r>
          </a:p>
        </p:txBody>
      </p:sp>
      <p:sp>
        <p:nvSpPr>
          <p:cNvPr id="4" name="Rectangle 3"/>
          <p:cNvSpPr/>
          <p:nvPr/>
        </p:nvSpPr>
        <p:spPr>
          <a:xfrm>
            <a:off x="6781800" y="57150"/>
            <a:ext cx="2331720" cy="361950"/>
          </a:xfrm>
          <a:prstGeom prst="rect">
            <a:avLst/>
          </a:prstGeom>
          <a:solidFill>
            <a:schemeClr val="bg1"/>
          </a:solidFill>
          <a:ln w="3175">
            <a:solidFill>
              <a:schemeClr val="accent6"/>
            </a:solidFill>
            <a:prstDash val="dash"/>
          </a:ln>
        </p:spPr>
        <p:style>
          <a:lnRef idx="1">
            <a:schemeClr val="accent1"/>
          </a:lnRef>
          <a:fillRef idx="1">
            <a:schemeClr val="accent1"/>
          </a:fillRef>
          <a:effectRef idx="0">
            <a:schemeClr val="accent1"/>
          </a:effectRef>
          <a:fontRef idx="minor">
            <a:schemeClr val="lt1"/>
          </a:fontRef>
        </p:style>
        <p:txBody>
          <a:bodyPr lIns="182880" tIns="182880" rIns="182880" bIns="182880" rtlCol="0" anchor="ctr"/>
          <a:lstStyle/>
          <a:p>
            <a:pPr algn="ctr"/>
            <a:r>
              <a:rPr lang="en-US" sz="800" dirty="0">
                <a:solidFill>
                  <a:schemeClr val="accent6"/>
                </a:solidFill>
              </a:rPr>
              <a:t>Client logo goes here, vertically and horizontally centered within white area, visually similar size to </a:t>
            </a:r>
            <a:r>
              <a:rPr lang="en-US" sz="800" dirty="0" err="1">
                <a:solidFill>
                  <a:schemeClr val="accent6"/>
                </a:solidFill>
              </a:rPr>
              <a:t>Pega</a:t>
            </a:r>
            <a:r>
              <a:rPr lang="en-US" sz="800" dirty="0">
                <a:solidFill>
                  <a:schemeClr val="accent6"/>
                </a:solidFill>
              </a:rPr>
              <a:t> logo</a:t>
            </a:r>
          </a:p>
        </p:txBody>
      </p:sp>
    </p:spTree>
    <p:extLst>
      <p:ext uri="{BB962C8B-B14F-4D97-AF65-F5344CB8AC3E}">
        <p14:creationId xmlns:p14="http://schemas.microsoft.com/office/powerpoint/2010/main" val="413287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Open Sans"/>
        <a:ea typeface=""/>
        <a:cs typeface=""/>
      </a:majorFont>
      <a:minorFont>
        <a:latin typeface="Open Sans"/>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extLst>
    <a:ext uri="{05A4C25C-085E-4340-85A3-A5531E510DB2}">
      <thm15:themeFamily xmlns:thm15="http://schemas.microsoft.com/office/thememl/2012/main" name="Corporate Presentation Template [Read-Only]" id="{4FD949DA-896F-437E-A770-E16444AEF926}" vid="{FCD4A450-697C-4C14-9F15-416156321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Corporate Presentation Template</Template>
  <TotalTime>599</TotalTime>
  <Words>3854</Words>
  <Application>Microsoft Office PowerPoint</Application>
  <PresentationFormat>On-screen Show (16:9)</PresentationFormat>
  <Paragraphs>733</Paragraphs>
  <Slides>49</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ＭＳ Ｐゴシック</vt:lpstr>
      <vt:lpstr>Arial</vt:lpstr>
      <vt:lpstr>Arial Narrow</vt:lpstr>
      <vt:lpstr>Calibri</vt:lpstr>
      <vt:lpstr>Century Gothic</vt:lpstr>
      <vt:lpstr>Estrangelo Edessa</vt:lpstr>
      <vt:lpstr>Open Sans</vt:lpstr>
      <vt:lpstr>Times New Roman</vt:lpstr>
      <vt:lpstr>Verdana</vt:lpstr>
      <vt:lpstr>Wingdings</vt:lpstr>
      <vt:lpstr>Wingdings 3</vt:lpstr>
      <vt:lpstr>Pega</vt:lpstr>
      <vt:lpstr>PowerPoint Presentation</vt:lpstr>
      <vt:lpstr>Welcome &amp; Introductions</vt:lpstr>
      <vt:lpstr>The Journey So Far</vt:lpstr>
      <vt:lpstr>The Journey So Far</vt:lpstr>
      <vt:lpstr>The Journey So Far</vt:lpstr>
      <vt:lpstr>Project Overview</vt:lpstr>
      <vt:lpstr>Project Overview </vt:lpstr>
      <vt:lpstr>Project Overview - Business Goals &amp; Objectives</vt:lpstr>
      <vt:lpstr>Project Overview - Current State</vt:lpstr>
      <vt:lpstr>Project Overview - Future State</vt:lpstr>
      <vt:lpstr>Project Overview - Our Mutual End State Vision  </vt:lpstr>
      <vt:lpstr>Project Overview - Enterprise Roadmap</vt:lpstr>
      <vt:lpstr>Enterprise Roadmap</vt:lpstr>
      <vt:lpstr>Project Assumptions</vt:lpstr>
      <vt:lpstr>PowerPoint Presentation</vt:lpstr>
      <vt:lpstr>PowerPoint Presentation</vt:lpstr>
      <vt:lpstr>Solution Overview</vt:lpstr>
      <vt:lpstr>Solution Overview </vt:lpstr>
      <vt:lpstr>Pega Proposed Architecture  </vt:lpstr>
      <vt:lpstr>Application – Data Sheet </vt:lpstr>
      <vt:lpstr>Solution Overview - Out of Scope</vt:lpstr>
      <vt:lpstr>PowerPoint Presentation</vt:lpstr>
      <vt:lpstr>Work Practices &amp; Processes</vt:lpstr>
      <vt:lpstr>Work Practices &amp; Processes </vt:lpstr>
      <vt:lpstr>Delivery Approach</vt:lpstr>
      <vt:lpstr>Direct Capture of Objectives (DCO) </vt:lpstr>
      <vt:lpstr>Systems Environment Architecture </vt:lpstr>
      <vt:lpstr>Test Strategy</vt:lpstr>
      <vt:lpstr>UX / UI Strategy</vt:lpstr>
      <vt:lpstr>Tools</vt:lpstr>
      <vt:lpstr>PowerPoint Presentation</vt:lpstr>
      <vt:lpstr>Project Schedule</vt:lpstr>
      <vt:lpstr>Project Schedule</vt:lpstr>
      <vt:lpstr>Project Structure</vt:lpstr>
      <vt:lpstr>Project Structure</vt:lpstr>
      <vt:lpstr>Roles &amp; Responsibilities</vt:lpstr>
      <vt:lpstr>Co-production</vt:lpstr>
      <vt:lpstr>Training and Enablement</vt:lpstr>
      <vt:lpstr>Client Enablement Strategy</vt:lpstr>
      <vt:lpstr>PowerPoint Presentation</vt:lpstr>
      <vt:lpstr>Governance</vt:lpstr>
      <vt:lpstr>Governance Meetings</vt:lpstr>
      <vt:lpstr>Tracking </vt:lpstr>
      <vt:lpstr>Monitor and Control  - Risk &amp; Issue Management</vt:lpstr>
      <vt:lpstr>Monitor and Control  - Change Control</vt:lpstr>
      <vt:lpstr>Logistics &amp; Policies</vt:lpstr>
      <vt:lpstr>Logistics &amp; Policies </vt:lpstr>
      <vt:lpstr>Wrap Up</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Open Sans Bold 20pt,  sentence case, one or two lines</dc:title>
  <dc:subject/>
  <dc:creator>Sultanik, Josh</dc:creator>
  <cp:keywords/>
  <dc:description/>
  <cp:lastModifiedBy>Waterlow, Michele</cp:lastModifiedBy>
  <cp:revision>39</cp:revision>
  <dcterms:created xsi:type="dcterms:W3CDTF">2017-11-01T19:41:00Z</dcterms:created>
  <dcterms:modified xsi:type="dcterms:W3CDTF">2018-04-27T20:53:28Z</dcterms:modified>
  <cp:category/>
</cp:coreProperties>
</file>