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2" r:id="rId2"/>
    <p:sldId id="484" r:id="rId3"/>
    <p:sldId id="494" r:id="rId4"/>
    <p:sldId id="495" r:id="rId5"/>
    <p:sldId id="496" r:id="rId6"/>
    <p:sldId id="302" r:id="rId7"/>
    <p:sldId id="303" r:id="rId8"/>
    <p:sldId id="304" r:id="rId9"/>
    <p:sldId id="498" r:id="rId10"/>
    <p:sldId id="306" r:id="rId11"/>
    <p:sldId id="486" r:id="rId12"/>
    <p:sldId id="487" r:id="rId13"/>
    <p:sldId id="488" r:id="rId14"/>
    <p:sldId id="493" r:id="rId15"/>
    <p:sldId id="489" r:id="rId16"/>
    <p:sldId id="272" r:id="rId17"/>
    <p:sldId id="500" r:id="rId18"/>
    <p:sldId id="501" r:id="rId19"/>
    <p:sldId id="497" r:id="rId20"/>
    <p:sldId id="307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2" userDrawn="1">
          <p15:clr>
            <a:srgbClr val="A4A3A4"/>
          </p15:clr>
        </p15:guide>
        <p15:guide id="2" pos="230" userDrawn="1">
          <p15:clr>
            <a:srgbClr val="A4A3A4"/>
          </p15:clr>
        </p15:guide>
        <p15:guide id="3" pos="5530" userDrawn="1">
          <p15:clr>
            <a:srgbClr val="A4A3A4"/>
          </p15:clr>
        </p15:guide>
        <p15:guide id="4" orient="horz" pos="548" userDrawn="1">
          <p15:clr>
            <a:srgbClr val="A4A3A4"/>
          </p15:clr>
        </p15:guide>
        <p15:guide id="5" orient="horz" pos="116" userDrawn="1">
          <p15:clr>
            <a:srgbClr val="A4A3A4"/>
          </p15:clr>
        </p15:guide>
        <p15:guide id="6" orient="horz" pos="2937" userDrawn="1">
          <p15:clr>
            <a:srgbClr val="A4A3A4"/>
          </p15:clr>
        </p15:guide>
        <p15:guide id="7" pos="1901" userDrawn="1">
          <p15:clr>
            <a:srgbClr val="A4A3A4"/>
          </p15:clr>
        </p15:guide>
        <p15:guide id="8" pos="2045" userDrawn="1">
          <p15:clr>
            <a:srgbClr val="A4A3A4"/>
          </p15:clr>
        </p15:guide>
        <p15:guide id="9" pos="2765" userDrawn="1">
          <p15:clr>
            <a:srgbClr val="A4A3A4"/>
          </p15:clr>
        </p15:guide>
        <p15:guide id="10" pos="2995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pos="3715" userDrawn="1">
          <p15:clr>
            <a:srgbClr val="A4A3A4"/>
          </p15:clr>
        </p15:guide>
        <p15:guide id="13" pos="3859" userDrawn="1">
          <p15:clr>
            <a:srgbClr val="A4A3A4"/>
          </p15:clr>
        </p15:guide>
        <p15:guide id="14" pos="4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wek, Tom" initials="NT" lastIdx="6" clrIdx="0">
    <p:extLst>
      <p:ext uri="{19B8F6BF-5375-455C-9EA6-DF929625EA0E}">
        <p15:presenceInfo xmlns:p15="http://schemas.microsoft.com/office/powerpoint/2012/main" userId="S-1-5-21-1614895754-706699826-839522115-87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07B5E3-C84D-437C-8577-B3E8D5512DED}">
  <a:tblStyle styleId="{7207B5E3-C84D-437C-8577-B3E8D5512DED}" styleName="Pega Table">
    <a:wholeTbl>
      <a:tcTxStyle>
        <a:fontRef idx="minor"/>
        <a:srgbClr val="1F255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1F2555"/>
              </a:solidFill>
            </a:ln>
          </a:top>
          <a:bottom>
            <a:ln w="6350">
              <a:solidFill>
                <a:srgbClr val="1F2555"/>
              </a:solidFill>
            </a:ln>
          </a:bottom>
          <a:insideH>
            <a:ln w="6350">
              <a:solidFill>
                <a:srgbClr val="1F2555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rgbClr val="F4F3F3"/>
          </a:solidFill>
        </a:fill>
      </a:tcStyle>
    </a:band2H>
    <a:lastCol>
      <a:tcTxStyle b="on">
        <a:fontRef idx="major"/>
        <a:srgbClr val="1F2555"/>
      </a:tcTxStyle>
      <a:tcStyle>
        <a:tcBdr/>
      </a:tcStyle>
    </a:lastCol>
    <a:firstCol>
      <a:tcTxStyle b="on">
        <a:fontRef idx="major"/>
        <a:srgbClr val="1F2555"/>
      </a:tcTxStyle>
      <a:tcStyle>
        <a:tcBdr/>
      </a:tcStyle>
    </a:firstCol>
    <a:lastRow>
      <a:tcTxStyle b="on">
        <a:fontRef idx="major"/>
        <a:srgbClr val="1F2555"/>
      </a:tcTxStyle>
      <a:tcStyle>
        <a:tcBdr>
          <a:top>
            <a:ln w="19050">
              <a:solidFill>
                <a:srgbClr val="1F2555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/>
        <a:srgbClr val="1F2555"/>
      </a:tcTxStyle>
      <a:tcStyle>
        <a:tcBdr>
          <a:top>
            <a:ln>
              <a:noFill/>
            </a:ln>
          </a:top>
          <a:bottom>
            <a:ln w="19050">
              <a:solidFill>
                <a:srgbClr val="1F255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66921" autoAdjust="0"/>
  </p:normalViewPr>
  <p:slideViewPr>
    <p:cSldViewPr snapToObjects="1" showGuides="1">
      <p:cViewPr varScale="1">
        <p:scale>
          <a:sx n="75" d="100"/>
          <a:sy n="75" d="100"/>
        </p:scale>
        <p:origin x="1147" y="48"/>
      </p:cViewPr>
      <p:guideLst>
        <p:guide orient="horz" pos="692"/>
        <p:guide pos="230"/>
        <p:guide pos="5530"/>
        <p:guide orient="horz" pos="548"/>
        <p:guide orient="horz" pos="116"/>
        <p:guide orient="horz" pos="2937"/>
        <p:guide pos="1901"/>
        <p:guide pos="2045"/>
        <p:guide pos="2765"/>
        <p:guide pos="2995"/>
        <p:guide pos="2880"/>
        <p:guide pos="3715"/>
        <p:guide pos="3859"/>
        <p:guide pos="4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D1124-9144-4E22-ABC3-AA02967EF599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B834CBD-0136-47E9-8C54-B84A6E044F29}">
      <dgm:prSet phldrT="[Text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dirty="0">
              <a:solidFill>
                <a:schemeClr val="accent6">
                  <a:lumMod val="40000"/>
                  <a:lumOff val="60000"/>
                </a:schemeClr>
              </a:solidFill>
            </a:rPr>
            <a:t>Corporate</a:t>
          </a:r>
          <a:endParaRPr lang="en-AU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954E7B0-704B-4EF9-88E6-54D5F6664F7A}" type="parTrans" cxnId="{F9511AA6-0D4E-4CD8-A62A-22D95B0FCC03}">
      <dgm:prSet/>
      <dgm:spPr/>
      <dgm:t>
        <a:bodyPr/>
        <a:lstStyle/>
        <a:p>
          <a:endParaRPr lang="en-AU"/>
        </a:p>
      </dgm:t>
    </dgm:pt>
    <dgm:pt modelId="{E9A07D41-B84E-4AA3-B557-A03F2686BAC5}" type="sibTrans" cxnId="{F9511AA6-0D4E-4CD8-A62A-22D95B0FCC03}">
      <dgm:prSet/>
      <dgm:spPr/>
      <dgm:t>
        <a:bodyPr/>
        <a:lstStyle/>
        <a:p>
          <a:endParaRPr lang="en-AU"/>
        </a:p>
      </dgm:t>
    </dgm:pt>
    <dgm:pt modelId="{DB394AD0-7632-426F-90B6-0B522F2D0FF4}">
      <dgm:prSet phldrT="[Text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dirty="0">
              <a:solidFill>
                <a:schemeClr val="accent6">
                  <a:lumMod val="40000"/>
                  <a:lumOff val="60000"/>
                </a:schemeClr>
              </a:solidFill>
            </a:rPr>
            <a:t>Program Sponsor</a:t>
          </a:r>
        </a:p>
      </dgm:t>
    </dgm:pt>
    <dgm:pt modelId="{F24030CE-778F-4393-85AD-07CA569F7294}" type="sibTrans" cxnId="{2BB85DDB-9171-4990-A576-4B726148989E}">
      <dgm:prSet/>
      <dgm:spPr/>
      <dgm:t>
        <a:bodyPr/>
        <a:lstStyle/>
        <a:p>
          <a:endParaRPr lang="en-AU"/>
        </a:p>
      </dgm:t>
    </dgm:pt>
    <dgm:pt modelId="{DAA6D893-E43A-4E67-B60E-87EB782B3F73}" type="parTrans" cxnId="{2BB85DDB-9171-4990-A576-4B726148989E}">
      <dgm:prSet/>
      <dgm:spPr/>
      <dgm:t>
        <a:bodyPr/>
        <a:lstStyle/>
        <a:p>
          <a:endParaRPr lang="en-AU"/>
        </a:p>
      </dgm:t>
    </dgm:pt>
    <dgm:pt modelId="{461CBFA4-F2BA-4F1C-8C61-6A4F57BE2B7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dirty="0"/>
            <a:t>Project</a:t>
          </a:r>
          <a:endParaRPr lang="en-AU" sz="1200" dirty="0"/>
        </a:p>
      </dgm:t>
    </dgm:pt>
    <dgm:pt modelId="{7376884F-92DD-40DB-8F92-9DF43F590237}" type="parTrans" cxnId="{AEE8DA39-7147-4E1F-8345-D2B5A30586DF}">
      <dgm:prSet/>
      <dgm:spPr/>
      <dgm:t>
        <a:bodyPr/>
        <a:lstStyle/>
        <a:p>
          <a:endParaRPr lang="en-AU"/>
        </a:p>
      </dgm:t>
    </dgm:pt>
    <dgm:pt modelId="{B095370E-8B1D-4BF2-BA3E-333176FDF63E}" type="sibTrans" cxnId="{AEE8DA39-7147-4E1F-8345-D2B5A30586DF}">
      <dgm:prSet/>
      <dgm:spPr/>
      <dgm:t>
        <a:bodyPr/>
        <a:lstStyle/>
        <a:p>
          <a:endParaRPr lang="en-AU"/>
        </a:p>
      </dgm:t>
    </dgm:pt>
    <dgm:pt modelId="{0787580E-B9CF-43A7-BCE1-9062373D8E17}">
      <dgm:prSet phldrT="[Text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dirty="0">
              <a:solidFill>
                <a:schemeClr val="accent6">
                  <a:lumMod val="40000"/>
                  <a:lumOff val="60000"/>
                </a:schemeClr>
              </a:solidFill>
            </a:rPr>
            <a:t>Team</a:t>
          </a:r>
          <a:endParaRPr lang="en-AU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56C0659-56F1-44F6-BF04-B1F2193506C1}" type="parTrans" cxnId="{5F97FBC7-6E57-46C1-A4A3-65F6CBA5E968}">
      <dgm:prSet/>
      <dgm:spPr/>
      <dgm:t>
        <a:bodyPr/>
        <a:lstStyle/>
        <a:p>
          <a:endParaRPr lang="en-AU"/>
        </a:p>
      </dgm:t>
    </dgm:pt>
    <dgm:pt modelId="{1188AF6C-7734-4E23-B52C-0C85E6A83213}" type="sibTrans" cxnId="{5F97FBC7-6E57-46C1-A4A3-65F6CBA5E968}">
      <dgm:prSet/>
      <dgm:spPr/>
      <dgm:t>
        <a:bodyPr/>
        <a:lstStyle/>
        <a:p>
          <a:endParaRPr lang="en-AU"/>
        </a:p>
      </dgm:t>
    </dgm:pt>
    <dgm:pt modelId="{0F6036DB-000B-4625-B3BE-7ACAF8C7013E}" type="pres">
      <dgm:prSet presAssocID="{B8AD1124-9144-4E22-ABC3-AA02967EF599}" presName="Name0" presStyleCnt="0">
        <dgm:presLayoutVars>
          <dgm:dir/>
          <dgm:animLvl val="lvl"/>
          <dgm:resizeHandles val="exact"/>
        </dgm:presLayoutVars>
      </dgm:prSet>
      <dgm:spPr/>
    </dgm:pt>
    <dgm:pt modelId="{13C139BB-8FFC-4CB3-8C34-C9C9478FF4DC}" type="pres">
      <dgm:prSet presAssocID="{2B834CBD-0136-47E9-8C54-B84A6E044F29}" presName="Name8" presStyleCnt="0"/>
      <dgm:spPr/>
    </dgm:pt>
    <dgm:pt modelId="{C7BD03C2-E2EE-4D50-90A2-F0CD44AE8FF9}" type="pres">
      <dgm:prSet presAssocID="{2B834CBD-0136-47E9-8C54-B84A6E044F29}" presName="level" presStyleLbl="node1" presStyleIdx="0" presStyleCnt="4">
        <dgm:presLayoutVars>
          <dgm:chMax val="1"/>
          <dgm:bulletEnabled val="1"/>
        </dgm:presLayoutVars>
      </dgm:prSet>
      <dgm:spPr/>
    </dgm:pt>
    <dgm:pt modelId="{2AFB9EDA-0DD9-4EA4-B34A-D015D03FC953}" type="pres">
      <dgm:prSet presAssocID="{2B834CBD-0136-47E9-8C54-B84A6E044F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587E9B-C309-4126-A3C4-83EB5032404A}" type="pres">
      <dgm:prSet presAssocID="{DB394AD0-7632-426F-90B6-0B522F2D0FF4}" presName="Name8" presStyleCnt="0"/>
      <dgm:spPr/>
    </dgm:pt>
    <dgm:pt modelId="{089DC760-E835-4884-BC84-403A2735B878}" type="pres">
      <dgm:prSet presAssocID="{DB394AD0-7632-426F-90B6-0B522F2D0FF4}" presName="level" presStyleLbl="node1" presStyleIdx="1" presStyleCnt="4">
        <dgm:presLayoutVars>
          <dgm:chMax val="1"/>
          <dgm:bulletEnabled val="1"/>
        </dgm:presLayoutVars>
      </dgm:prSet>
      <dgm:spPr/>
    </dgm:pt>
    <dgm:pt modelId="{68232FFF-F98B-4839-A645-43AA1231D52A}" type="pres">
      <dgm:prSet presAssocID="{DB394AD0-7632-426F-90B6-0B522F2D0F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95649C-D6FA-4922-98AF-D8084103B8C7}" type="pres">
      <dgm:prSet presAssocID="{461CBFA4-F2BA-4F1C-8C61-6A4F57BE2B77}" presName="Name8" presStyleCnt="0"/>
      <dgm:spPr/>
    </dgm:pt>
    <dgm:pt modelId="{7B485117-D9B9-428C-A6C6-7DFD159BBBC6}" type="pres">
      <dgm:prSet presAssocID="{461CBFA4-F2BA-4F1C-8C61-6A4F57BE2B77}" presName="level" presStyleLbl="node1" presStyleIdx="2" presStyleCnt="4">
        <dgm:presLayoutVars>
          <dgm:chMax val="1"/>
          <dgm:bulletEnabled val="1"/>
        </dgm:presLayoutVars>
      </dgm:prSet>
      <dgm:spPr/>
    </dgm:pt>
    <dgm:pt modelId="{5B6AAACA-B0C6-4992-819A-593047B86CE9}" type="pres">
      <dgm:prSet presAssocID="{461CBFA4-F2BA-4F1C-8C61-6A4F57BE2B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A258DE-000B-4DA6-88C5-4D9416171D54}" type="pres">
      <dgm:prSet presAssocID="{0787580E-B9CF-43A7-BCE1-9062373D8E17}" presName="Name8" presStyleCnt="0"/>
      <dgm:spPr/>
    </dgm:pt>
    <dgm:pt modelId="{C83D59E1-2BBC-4A4F-B68C-89C2B91718D8}" type="pres">
      <dgm:prSet presAssocID="{0787580E-B9CF-43A7-BCE1-9062373D8E17}" presName="level" presStyleLbl="node1" presStyleIdx="3" presStyleCnt="4">
        <dgm:presLayoutVars>
          <dgm:chMax val="1"/>
          <dgm:bulletEnabled val="1"/>
        </dgm:presLayoutVars>
      </dgm:prSet>
      <dgm:spPr/>
    </dgm:pt>
    <dgm:pt modelId="{AC29FE67-5D68-4EE2-A77F-C40E91E9528B}" type="pres">
      <dgm:prSet presAssocID="{0787580E-B9CF-43A7-BCE1-9062373D8E1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A08AE15-7EEF-4EE1-8C93-C1F86840C64D}" type="presOf" srcId="{0787580E-B9CF-43A7-BCE1-9062373D8E17}" destId="{C83D59E1-2BBC-4A4F-B68C-89C2B91718D8}" srcOrd="0" destOrd="0" presId="urn:microsoft.com/office/officeart/2005/8/layout/pyramid1"/>
    <dgm:cxn modelId="{AEE8DA39-7147-4E1F-8345-D2B5A30586DF}" srcId="{B8AD1124-9144-4E22-ABC3-AA02967EF599}" destId="{461CBFA4-F2BA-4F1C-8C61-6A4F57BE2B77}" srcOrd="2" destOrd="0" parTransId="{7376884F-92DD-40DB-8F92-9DF43F590237}" sibTransId="{B095370E-8B1D-4BF2-BA3E-333176FDF63E}"/>
    <dgm:cxn modelId="{A638133B-576C-4135-B9A6-179EA5A551BA}" type="presOf" srcId="{2B834CBD-0136-47E9-8C54-B84A6E044F29}" destId="{2AFB9EDA-0DD9-4EA4-B34A-D015D03FC953}" srcOrd="1" destOrd="0" presId="urn:microsoft.com/office/officeart/2005/8/layout/pyramid1"/>
    <dgm:cxn modelId="{D74C8D47-2DDB-4821-9A51-DFC43C61AF47}" type="presOf" srcId="{B8AD1124-9144-4E22-ABC3-AA02967EF599}" destId="{0F6036DB-000B-4625-B3BE-7ACAF8C7013E}" srcOrd="0" destOrd="0" presId="urn:microsoft.com/office/officeart/2005/8/layout/pyramid1"/>
    <dgm:cxn modelId="{FB271248-CA3F-4A73-8F61-27515FD748F5}" type="presOf" srcId="{461CBFA4-F2BA-4F1C-8C61-6A4F57BE2B77}" destId="{5B6AAACA-B0C6-4992-819A-593047B86CE9}" srcOrd="1" destOrd="0" presId="urn:microsoft.com/office/officeart/2005/8/layout/pyramid1"/>
    <dgm:cxn modelId="{7A311149-8FF7-4A4D-BADA-BBAD52AC957C}" type="presOf" srcId="{2B834CBD-0136-47E9-8C54-B84A6E044F29}" destId="{C7BD03C2-E2EE-4D50-90A2-F0CD44AE8FF9}" srcOrd="0" destOrd="0" presId="urn:microsoft.com/office/officeart/2005/8/layout/pyramid1"/>
    <dgm:cxn modelId="{78FB5774-EDB5-4FAD-9E90-D41ACDA91B85}" type="presOf" srcId="{DB394AD0-7632-426F-90B6-0B522F2D0FF4}" destId="{089DC760-E835-4884-BC84-403A2735B878}" srcOrd="0" destOrd="0" presId="urn:microsoft.com/office/officeart/2005/8/layout/pyramid1"/>
    <dgm:cxn modelId="{431E3193-E4CB-4B25-81DB-05F026DFB570}" type="presOf" srcId="{461CBFA4-F2BA-4F1C-8C61-6A4F57BE2B77}" destId="{7B485117-D9B9-428C-A6C6-7DFD159BBBC6}" srcOrd="0" destOrd="0" presId="urn:microsoft.com/office/officeart/2005/8/layout/pyramid1"/>
    <dgm:cxn modelId="{F9511AA6-0D4E-4CD8-A62A-22D95B0FCC03}" srcId="{B8AD1124-9144-4E22-ABC3-AA02967EF599}" destId="{2B834CBD-0136-47E9-8C54-B84A6E044F29}" srcOrd="0" destOrd="0" parTransId="{6954E7B0-704B-4EF9-88E6-54D5F6664F7A}" sibTransId="{E9A07D41-B84E-4AA3-B557-A03F2686BAC5}"/>
    <dgm:cxn modelId="{918B83BA-316B-4C41-97A4-53079FC6D87E}" type="presOf" srcId="{0787580E-B9CF-43A7-BCE1-9062373D8E17}" destId="{AC29FE67-5D68-4EE2-A77F-C40E91E9528B}" srcOrd="1" destOrd="0" presId="urn:microsoft.com/office/officeart/2005/8/layout/pyramid1"/>
    <dgm:cxn modelId="{84278EC2-62DD-4E64-864B-6BFC77EE2A38}" type="presOf" srcId="{DB394AD0-7632-426F-90B6-0B522F2D0FF4}" destId="{68232FFF-F98B-4839-A645-43AA1231D52A}" srcOrd="1" destOrd="0" presId="urn:microsoft.com/office/officeart/2005/8/layout/pyramid1"/>
    <dgm:cxn modelId="{5F97FBC7-6E57-46C1-A4A3-65F6CBA5E968}" srcId="{B8AD1124-9144-4E22-ABC3-AA02967EF599}" destId="{0787580E-B9CF-43A7-BCE1-9062373D8E17}" srcOrd="3" destOrd="0" parTransId="{656C0659-56F1-44F6-BF04-B1F2193506C1}" sibTransId="{1188AF6C-7734-4E23-B52C-0C85E6A83213}"/>
    <dgm:cxn modelId="{2BB85DDB-9171-4990-A576-4B726148989E}" srcId="{B8AD1124-9144-4E22-ABC3-AA02967EF599}" destId="{DB394AD0-7632-426F-90B6-0B522F2D0FF4}" srcOrd="1" destOrd="0" parTransId="{DAA6D893-E43A-4E67-B60E-87EB782B3F73}" sibTransId="{F24030CE-778F-4393-85AD-07CA569F7294}"/>
    <dgm:cxn modelId="{DB3BA08A-BA47-4C83-A12A-140D17AF768A}" type="presParOf" srcId="{0F6036DB-000B-4625-B3BE-7ACAF8C7013E}" destId="{13C139BB-8FFC-4CB3-8C34-C9C9478FF4DC}" srcOrd="0" destOrd="0" presId="urn:microsoft.com/office/officeart/2005/8/layout/pyramid1"/>
    <dgm:cxn modelId="{7BB9D2E0-506D-4503-BFC6-0BB11AB627B9}" type="presParOf" srcId="{13C139BB-8FFC-4CB3-8C34-C9C9478FF4DC}" destId="{C7BD03C2-E2EE-4D50-90A2-F0CD44AE8FF9}" srcOrd="0" destOrd="0" presId="urn:microsoft.com/office/officeart/2005/8/layout/pyramid1"/>
    <dgm:cxn modelId="{86A48016-D7FC-4ADA-B6CE-84261B959D12}" type="presParOf" srcId="{13C139BB-8FFC-4CB3-8C34-C9C9478FF4DC}" destId="{2AFB9EDA-0DD9-4EA4-B34A-D015D03FC953}" srcOrd="1" destOrd="0" presId="urn:microsoft.com/office/officeart/2005/8/layout/pyramid1"/>
    <dgm:cxn modelId="{C9ABEEEB-413C-4F4A-8F8A-7F1CA3C5F5EE}" type="presParOf" srcId="{0F6036DB-000B-4625-B3BE-7ACAF8C7013E}" destId="{56587E9B-C309-4126-A3C4-83EB5032404A}" srcOrd="1" destOrd="0" presId="urn:microsoft.com/office/officeart/2005/8/layout/pyramid1"/>
    <dgm:cxn modelId="{6BB79631-01B2-4B12-AC21-F024E40FC3B7}" type="presParOf" srcId="{56587E9B-C309-4126-A3C4-83EB5032404A}" destId="{089DC760-E835-4884-BC84-403A2735B878}" srcOrd="0" destOrd="0" presId="urn:microsoft.com/office/officeart/2005/8/layout/pyramid1"/>
    <dgm:cxn modelId="{9A8A71CE-B175-4E47-9AD7-7DB3D09D8F18}" type="presParOf" srcId="{56587E9B-C309-4126-A3C4-83EB5032404A}" destId="{68232FFF-F98B-4839-A645-43AA1231D52A}" srcOrd="1" destOrd="0" presId="urn:microsoft.com/office/officeart/2005/8/layout/pyramid1"/>
    <dgm:cxn modelId="{F743D44B-533E-474E-A97C-3DE4A5844301}" type="presParOf" srcId="{0F6036DB-000B-4625-B3BE-7ACAF8C7013E}" destId="{1795649C-D6FA-4922-98AF-D8084103B8C7}" srcOrd="2" destOrd="0" presId="urn:microsoft.com/office/officeart/2005/8/layout/pyramid1"/>
    <dgm:cxn modelId="{A8153EA2-F949-487A-8D57-CA9190846A32}" type="presParOf" srcId="{1795649C-D6FA-4922-98AF-D8084103B8C7}" destId="{7B485117-D9B9-428C-A6C6-7DFD159BBBC6}" srcOrd="0" destOrd="0" presId="urn:microsoft.com/office/officeart/2005/8/layout/pyramid1"/>
    <dgm:cxn modelId="{35ED2D4E-23CE-4A06-81D2-0B218A81C31A}" type="presParOf" srcId="{1795649C-D6FA-4922-98AF-D8084103B8C7}" destId="{5B6AAACA-B0C6-4992-819A-593047B86CE9}" srcOrd="1" destOrd="0" presId="urn:microsoft.com/office/officeart/2005/8/layout/pyramid1"/>
    <dgm:cxn modelId="{4860394B-A9C6-4844-A995-EFB6E3AED05E}" type="presParOf" srcId="{0F6036DB-000B-4625-B3BE-7ACAF8C7013E}" destId="{DCA258DE-000B-4DA6-88C5-4D9416171D54}" srcOrd="3" destOrd="0" presId="urn:microsoft.com/office/officeart/2005/8/layout/pyramid1"/>
    <dgm:cxn modelId="{88C77610-40D8-473F-B4FA-7E6B8136D0D4}" type="presParOf" srcId="{DCA258DE-000B-4DA6-88C5-4D9416171D54}" destId="{C83D59E1-2BBC-4A4F-B68C-89C2B91718D8}" srcOrd="0" destOrd="0" presId="urn:microsoft.com/office/officeart/2005/8/layout/pyramid1"/>
    <dgm:cxn modelId="{B4FE5451-FF0B-48B7-99A2-D64BC016A8A5}" type="presParOf" srcId="{DCA258DE-000B-4DA6-88C5-4D9416171D54}" destId="{AC29FE67-5D68-4EE2-A77F-C40E91E952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03C2-E2EE-4D50-90A2-F0CD44AE8FF9}">
      <dsp:nvSpPr>
        <dsp:cNvPr id="0" name=""/>
        <dsp:cNvSpPr/>
      </dsp:nvSpPr>
      <dsp:spPr>
        <a:xfrm>
          <a:off x="1200150" y="0"/>
          <a:ext cx="800100" cy="946150"/>
        </a:xfrm>
        <a:prstGeom prst="trapezoid">
          <a:avLst>
            <a:gd name="adj" fmla="val 50000"/>
          </a:avLst>
        </a:prstGeom>
        <a:solidFill>
          <a:schemeClr val="accent6"/>
        </a:solidFill>
        <a:ln w="635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Corporate</a:t>
          </a:r>
          <a:endParaRPr lang="en-AU" sz="12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200150" y="0"/>
        <a:ext cx="800100" cy="946150"/>
      </dsp:txXfrm>
    </dsp:sp>
    <dsp:sp modelId="{089DC760-E835-4884-BC84-403A2735B878}">
      <dsp:nvSpPr>
        <dsp:cNvPr id="0" name=""/>
        <dsp:cNvSpPr/>
      </dsp:nvSpPr>
      <dsp:spPr>
        <a:xfrm>
          <a:off x="800100" y="946149"/>
          <a:ext cx="1600200" cy="946150"/>
        </a:xfrm>
        <a:prstGeom prst="trapezoid">
          <a:avLst>
            <a:gd name="adj" fmla="val 42282"/>
          </a:avLst>
        </a:prstGeom>
        <a:solidFill>
          <a:schemeClr val="accent6"/>
        </a:solidFill>
        <a:ln w="635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Program Sponsor</a:t>
          </a:r>
        </a:p>
      </dsp:txBody>
      <dsp:txXfrm>
        <a:off x="1080134" y="946149"/>
        <a:ext cx="1040130" cy="946150"/>
      </dsp:txXfrm>
    </dsp:sp>
    <dsp:sp modelId="{7B485117-D9B9-428C-A6C6-7DFD159BBBC6}">
      <dsp:nvSpPr>
        <dsp:cNvPr id="0" name=""/>
        <dsp:cNvSpPr/>
      </dsp:nvSpPr>
      <dsp:spPr>
        <a:xfrm>
          <a:off x="400050" y="1892300"/>
          <a:ext cx="2400300" cy="946150"/>
        </a:xfrm>
        <a:prstGeom prst="trapezoid">
          <a:avLst>
            <a:gd name="adj" fmla="val 4228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</a:t>
          </a:r>
          <a:endParaRPr lang="en-AU" sz="1200" kern="1200" dirty="0"/>
        </a:p>
      </dsp:txBody>
      <dsp:txXfrm>
        <a:off x="820102" y="1892300"/>
        <a:ext cx="1560195" cy="946150"/>
      </dsp:txXfrm>
    </dsp:sp>
    <dsp:sp modelId="{C83D59E1-2BBC-4A4F-B68C-89C2B91718D8}">
      <dsp:nvSpPr>
        <dsp:cNvPr id="0" name=""/>
        <dsp:cNvSpPr/>
      </dsp:nvSpPr>
      <dsp:spPr>
        <a:xfrm>
          <a:off x="0" y="2838450"/>
          <a:ext cx="3200400" cy="946150"/>
        </a:xfrm>
        <a:prstGeom prst="trapezoid">
          <a:avLst>
            <a:gd name="adj" fmla="val 42282"/>
          </a:avLst>
        </a:prstGeom>
        <a:solidFill>
          <a:schemeClr val="accent6"/>
        </a:solidFill>
        <a:ln w="635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Team</a:t>
          </a:r>
          <a:endParaRPr lang="en-AU" sz="12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60069" y="2838450"/>
        <a:ext cx="2080260" cy="94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B710-7F01-EB43-9BF8-28DEC423E8B1}" type="datetimeFigureOut">
              <a:rPr lang="en-US" smtClean="0">
                <a:latin typeface="Calibri" charset="0"/>
                <a:ea typeface="Calibri" charset="0"/>
                <a:cs typeface="Calibri" charset="0"/>
              </a:rPr>
              <a:t>9/12/2019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E720-6155-8246-876A-0957C4ECF6FF}" type="slidenum">
              <a:rPr lang="en-US" smtClean="0"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B98D73F-55EB-4C56-BE5C-F8B23998FF48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23E5092-789D-46B2-ACFC-5823A47F3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5pPr>
    <a:lvl6pPr marL="22860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6pPr>
    <a:lvl7pPr marL="27432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7pPr>
    <a:lvl8pPr marL="32004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8pPr>
    <a:lvl9pPr marL="36576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Version 1.1, last modified 9/12/2019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deck supports a 30-minute discussion of handling change in JCD efforts for clients, partners, Pega salespeople, and Pega Consulting professionals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4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discussion is necessary to determine whether the client will allow change to be handled in an agile way, or whether the client is plan-driven (in which case much stricter controls must be in place).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what we mean in 2</a:t>
            </a:r>
            <a:r>
              <a:rPr lang="en-US" baseline="30000" dirty="0"/>
              <a:t>nd</a:t>
            </a:r>
            <a:r>
              <a:rPr lang="en-US" dirty="0"/>
              <a:t>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5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9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2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behind the first point is that being responsive to change is valuable on its own. Not just because it’s (hopefully) associated with agile solution delivery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Definition of Ready </a:t>
            </a:r>
            <a:r>
              <a:rPr lang="en-US" dirty="0"/>
              <a:t>- </a:t>
            </a:r>
            <a:r>
              <a:rPr lang="pt-BR" dirty="0"/>
              <a:t>ready for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Helps ensure that the stories at the top of the Product Backlog are ready for estimation during sprint planning</a:t>
            </a:r>
            <a:br>
              <a:rPr lang="en-US" dirty="0"/>
            </a:b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Definition of Done</a:t>
            </a:r>
            <a:r>
              <a:rPr lang="en-US" dirty="0"/>
              <a:t> - ready for Product Owner’s acceptance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exit criteria, or a governing agreement that guides all development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Defines potentially  implementable functionality, so must include QA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Defined by each team; may vary among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May also differ from one sprint to another depending on the type and scope of the sprint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have different DoDs for user stories, tasks, and releases</a:t>
            </a:r>
            <a:endParaRPr lang="pt-B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6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3CF8-70F4-42C7-A627-A4F4FB616B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4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change log? Talk to Josh and Ralph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changes like those described above don’t require a change control process, though they should still be documented in the project’s change log. </a:t>
            </a:r>
          </a:p>
          <a:p>
            <a:endParaRPr lang="en-US" dirty="0"/>
          </a:p>
          <a:p>
            <a:r>
              <a:rPr lang="en-US" dirty="0"/>
              <a:t>If all of the above are true, the proposed change can stay within a Scrum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changes like those described above do require a change control process</a:t>
            </a:r>
          </a:p>
          <a:p>
            <a:endParaRPr lang="en-US" dirty="0"/>
          </a:p>
          <a:p>
            <a:r>
              <a:rPr lang="en-US" dirty="0"/>
              <a:t>If any of the above are true for a proposed change, it needs to go through a change control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6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E5092-789D-46B2-ACFC-5823A47F3C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-4" y="1193413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hidden">
          <a:xfrm>
            <a:off x="0" y="3424428"/>
            <a:ext cx="1719072" cy="1719072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hidden">
          <a:xfrm>
            <a:off x="1719072" y="3424428"/>
            <a:ext cx="7424928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869950"/>
            <a:ext cx="7058025" cy="11418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10312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72958" y="3659140"/>
            <a:ext cx="1374934" cy="12335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27432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1867615" y="3658285"/>
            <a:ext cx="1427321" cy="123444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126163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r>
              <a:rPr lang="en-US" sz="600" dirty="0">
                <a:solidFill>
                  <a:srgbClr val="7FD2D3"/>
                </a:solidFill>
              </a:rPr>
              <a:t>© </a:t>
            </a:r>
            <a:r>
              <a:rPr lang="is-IS" sz="600" dirty="0">
                <a:solidFill>
                  <a:srgbClr val="7FD2D3"/>
                </a:solidFill>
              </a:rPr>
              <a:t>2018</a:t>
            </a:r>
            <a:r>
              <a:rPr lang="en-US" sz="600" dirty="0">
                <a:solidFill>
                  <a:srgbClr val="7FD2D3"/>
                </a:solidFill>
              </a:rPr>
              <a:t> </a:t>
            </a:r>
            <a:r>
              <a:rPr lang="en-US" sz="600" dirty="0" err="1">
                <a:solidFill>
                  <a:srgbClr val="7FD2D3"/>
                </a:solidFill>
              </a:rPr>
              <a:t>Pegasystems</a:t>
            </a:r>
            <a:r>
              <a:rPr lang="en-US" sz="600" dirty="0">
                <a:solidFill>
                  <a:srgbClr val="7FD2D3"/>
                </a:solidFill>
              </a:rPr>
              <a:t> Inc</a:t>
            </a:r>
            <a:r>
              <a:rPr lang="en-US" sz="600" baseline="0" dirty="0">
                <a:solidFill>
                  <a:srgbClr val="7FD2D3"/>
                </a:solidFill>
              </a:rPr>
              <a:t>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99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EAE4DFC-314E-8140-839C-266DE49BB9D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2713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438" y="1098550"/>
            <a:ext cx="553180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654C62F-921E-B54C-935F-3ECA7148A8A0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6" y="1098550"/>
            <a:ext cx="5532438" cy="3563938"/>
          </a:xfrm>
        </p:spPr>
        <p:txBody>
          <a:bodyPr numCol="1" spcCol="0"/>
          <a:lstStyle>
            <a:lvl1pPr marL="228600" indent="-228600">
              <a:buSzPct val="100000"/>
              <a:buFont typeface="+mj-lt"/>
              <a:buAutoNum type="arabicPeriod"/>
              <a:defRPr b="1"/>
            </a:lvl1pPr>
            <a:lvl2pPr marL="411480">
              <a:defRPr/>
            </a:lvl2pPr>
            <a:lvl3pPr marL="603504">
              <a:defRPr/>
            </a:lvl3pPr>
            <a:lvl4pPr marL="777240">
              <a:defRPr/>
            </a:lvl4pPr>
            <a:lvl5pPr marL="960120">
              <a:defRPr/>
            </a:lvl5pPr>
            <a:lvl6pPr marL="1143000">
              <a:defRPr/>
            </a:lvl6pPr>
            <a:lvl7pPr marL="1325880">
              <a:defRPr/>
            </a:lvl7pPr>
            <a:lvl8pPr marL="1508760">
              <a:defRPr/>
            </a:lvl8pPr>
            <a:lvl9pPr marL="169164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2480" cy="365760"/>
          </a:xfrm>
        </p:spPr>
        <p:txBody>
          <a:bodyPr tIns="27432" bIns="0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760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BBE0A310-1A8F-EA45-A269-E605E12112F6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69950"/>
            <a:ext cx="841375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9"/>
            <a:ext cx="8413750" cy="363219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8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B0F196CB-A409-0048-A362-306107136313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9950"/>
            <a:ext cx="4024314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869950"/>
            <a:ext cx="4024311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CEEDD1D-DEE0-8F45-96F3-41FA24F9FFF7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8680"/>
            <a:ext cx="2651760" cy="37938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869950"/>
            <a:ext cx="2651760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869950"/>
            <a:ext cx="2651760" cy="37925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hotos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1712214"/>
            <a:ext cx="1719072" cy="17190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pic>
        <p:nvPicPr>
          <p:cNvPr id="10" name="Picture Placeholder 4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0"/>
            <a:ext cx="1719072" cy="1719072"/>
          </a:xfrm>
          <a:prstGeom prst="rect">
            <a:avLst/>
          </a:prstGeom>
        </p:spPr>
      </p:pic>
      <p:pic>
        <p:nvPicPr>
          <p:cNvPr id="15" name="Picture Placeholder 4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3424428"/>
            <a:ext cx="1719072" cy="171907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Photos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7424928" y="1"/>
            <a:ext cx="1719072" cy="1712214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 bwMode="gray">
          <a:xfrm>
            <a:off x="7424928" y="1712213"/>
            <a:ext cx="1719072" cy="1719073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7424928" y="3431286"/>
            <a:ext cx="1719072" cy="1712212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loud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50"/>
            <a:ext cx="5532438" cy="914400"/>
          </a:xfrm>
        </p:spPr>
        <p:txBody>
          <a:bodyPr>
            <a:noAutofit/>
          </a:bodyPr>
          <a:lstStyle>
            <a:lvl1pPr>
              <a:defRPr sz="2400" b="1" spc="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hidden">
          <a:xfrm>
            <a:off x="-4" y="2912485"/>
            <a:ext cx="9144004" cy="2231016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292" y="1922106"/>
            <a:ext cx="5532272" cy="914400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tx2"/>
              </a:buClr>
              <a:buSzPct val="12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  <a:lvl6pPr marL="914400">
              <a:defRPr baseline="0">
                <a:solidFill>
                  <a:schemeClr val="bg1"/>
                </a:solidFill>
              </a:defRPr>
            </a:lvl6pPr>
            <a:lvl7pPr marL="1097280">
              <a:defRPr baseline="0">
                <a:solidFill>
                  <a:schemeClr val="bg1"/>
                </a:solidFill>
              </a:defRPr>
            </a:lvl7pPr>
            <a:lvl8pPr marL="1280160">
              <a:defRPr baseline="0">
                <a:solidFill>
                  <a:schemeClr val="bg1"/>
                </a:solidFill>
              </a:defRPr>
            </a:lvl8pPr>
            <a:lvl9pPr marL="1463040"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33349" y="4198602"/>
            <a:ext cx="2415921" cy="69951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Blue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>
                <a:srgbClr val="40BCBD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442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hidden">
          <a:xfrm>
            <a:off x="7424928" y="3424428"/>
            <a:ext cx="1719072" cy="1719072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hidden">
          <a:xfrm>
            <a:off x="0" y="3424428"/>
            <a:ext cx="7424927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7596108" y="3659140"/>
            <a:ext cx="1374934" cy="123358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3566160"/>
            <a:ext cx="6766560" cy="6885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4297680"/>
            <a:ext cx="6766560" cy="27369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4636008"/>
            <a:ext cx="6766560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125" y="4852988"/>
            <a:ext cx="2652713" cy="1828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en-US" sz="600" dirty="0">
                <a:solidFill>
                  <a:srgbClr val="7FD2D3"/>
                </a:solidFill>
              </a:rPr>
              <a:t>© </a:t>
            </a:r>
            <a:r>
              <a:rPr lang="is-IS" sz="600" dirty="0">
                <a:solidFill>
                  <a:srgbClr val="7FD2D3"/>
                </a:solidFill>
              </a:rPr>
              <a:t>2019</a:t>
            </a:r>
            <a:r>
              <a:rPr lang="en-US" sz="600" dirty="0">
                <a:solidFill>
                  <a:srgbClr val="7FD2D3"/>
                </a:solidFill>
              </a:rPr>
              <a:t> Pegasystems Inc</a:t>
            </a:r>
            <a:r>
              <a:rPr lang="en-US" sz="600" baseline="0" dirty="0">
                <a:solidFill>
                  <a:srgbClr val="7FD2D3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Teal">
    <p:bg>
      <p:bgPr>
        <a:solidFill>
          <a:srgbClr val="00A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Orange">
    <p:bg>
      <p:bgPr>
        <a:solidFill>
          <a:srgbClr val="EC5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3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Yellow">
    <p:bg>
      <p:bgPr>
        <a:solidFill>
          <a:srgbClr val="F9C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Grey">
    <p:bg>
      <p:bgPr>
        <a:solidFill>
          <a:srgbClr val="AB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3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>
                <a:srgbClr val="40BCBD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F9CB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2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ABA9AB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702E8C3-D9CF-9B4E-968F-D418FA9727C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35000"/>
                </a:srgbClr>
              </a:gs>
              <a:gs pos="75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1098550"/>
            <a:ext cx="7058025" cy="15049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69479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6858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172958" y="3659237"/>
            <a:ext cx="1376363" cy="1233488"/>
            <a:chOff x="2428081" y="3310731"/>
            <a:chExt cx="1376363" cy="12334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black">
            <a:xfrm>
              <a:off x="2428081" y="3310731"/>
              <a:ext cx="1376363" cy="12334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2778919" y="3688556"/>
              <a:ext cx="647700" cy="217488"/>
            </a:xfrm>
            <a:custGeom>
              <a:avLst/>
              <a:gdLst>
                <a:gd name="T0" fmla="*/ 803 w 1336"/>
                <a:gd name="T1" fmla="*/ 265 h 448"/>
                <a:gd name="T2" fmla="*/ 803 w 1336"/>
                <a:gd name="T3" fmla="*/ 265 h 448"/>
                <a:gd name="T4" fmla="*/ 1336 w 1336"/>
                <a:gd name="T5" fmla="*/ 342 h 448"/>
                <a:gd name="T6" fmla="*/ 799 w 1336"/>
                <a:gd name="T7" fmla="*/ 112 h 448"/>
                <a:gd name="T8" fmla="*/ 803 w 1336"/>
                <a:gd name="T9" fmla="*/ 265 h 448"/>
                <a:gd name="T10" fmla="*/ 775 w 1336"/>
                <a:gd name="T11" fmla="*/ 267 h 448"/>
                <a:gd name="T12" fmla="*/ 775 w 1336"/>
                <a:gd name="T13" fmla="*/ 267 h 448"/>
                <a:gd name="T14" fmla="*/ 58 w 1336"/>
                <a:gd name="T15" fmla="*/ 448 h 448"/>
                <a:gd name="T16" fmla="*/ 653 w 1336"/>
                <a:gd name="T17" fmla="*/ 82 h 448"/>
                <a:gd name="T18" fmla="*/ 724 w 1336"/>
                <a:gd name="T19" fmla="*/ 95 h 448"/>
                <a:gd name="T20" fmla="*/ 775 w 1336"/>
                <a:gd name="T21" fmla="*/ 26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448">
                  <a:moveTo>
                    <a:pt x="803" y="265"/>
                  </a:moveTo>
                  <a:lnTo>
                    <a:pt x="803" y="265"/>
                  </a:lnTo>
                  <a:cubicBezTo>
                    <a:pt x="999" y="249"/>
                    <a:pt x="1183" y="269"/>
                    <a:pt x="1336" y="342"/>
                  </a:cubicBezTo>
                  <a:cubicBezTo>
                    <a:pt x="1222" y="265"/>
                    <a:pt x="1044" y="171"/>
                    <a:pt x="799" y="112"/>
                  </a:cubicBezTo>
                  <a:cubicBezTo>
                    <a:pt x="794" y="179"/>
                    <a:pt x="799" y="237"/>
                    <a:pt x="803" y="265"/>
                  </a:cubicBezTo>
                  <a:close/>
                  <a:moveTo>
                    <a:pt x="775" y="267"/>
                  </a:moveTo>
                  <a:lnTo>
                    <a:pt x="775" y="267"/>
                  </a:lnTo>
                  <a:cubicBezTo>
                    <a:pt x="556" y="288"/>
                    <a:pt x="297" y="359"/>
                    <a:pt x="58" y="448"/>
                  </a:cubicBezTo>
                  <a:cubicBezTo>
                    <a:pt x="0" y="248"/>
                    <a:pt x="151" y="0"/>
                    <a:pt x="653" y="82"/>
                  </a:cubicBezTo>
                  <a:cubicBezTo>
                    <a:pt x="677" y="86"/>
                    <a:pt x="701" y="90"/>
                    <a:pt x="724" y="95"/>
                  </a:cubicBezTo>
                  <a:cubicBezTo>
                    <a:pt x="736" y="166"/>
                    <a:pt x="757" y="224"/>
                    <a:pt x="775" y="26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black">
            <a:xfrm>
              <a:off x="2659856" y="4072731"/>
              <a:ext cx="919163" cy="250825"/>
            </a:xfrm>
            <a:custGeom>
              <a:avLst/>
              <a:gdLst>
                <a:gd name="T0" fmla="*/ 1580 w 1897"/>
                <a:gd name="T1" fmla="*/ 301 h 515"/>
                <a:gd name="T2" fmla="*/ 1706 w 1897"/>
                <a:gd name="T3" fmla="*/ 301 h 515"/>
                <a:gd name="T4" fmla="*/ 1596 w 1897"/>
                <a:gd name="T5" fmla="*/ 20 h 515"/>
                <a:gd name="T6" fmla="*/ 1392 w 1897"/>
                <a:gd name="T7" fmla="*/ 500 h 515"/>
                <a:gd name="T8" fmla="*/ 1542 w 1897"/>
                <a:gd name="T9" fmla="*/ 394 h 515"/>
                <a:gd name="T10" fmla="*/ 1787 w 1897"/>
                <a:gd name="T11" fmla="*/ 500 h 515"/>
                <a:gd name="T12" fmla="*/ 1693 w 1897"/>
                <a:gd name="T13" fmla="*/ 20 h 515"/>
                <a:gd name="T14" fmla="*/ 1813 w 1897"/>
                <a:gd name="T15" fmla="*/ 77 h 515"/>
                <a:gd name="T16" fmla="*/ 1813 w 1897"/>
                <a:gd name="T17" fmla="*/ 61 h 515"/>
                <a:gd name="T18" fmla="*/ 1829 w 1897"/>
                <a:gd name="T19" fmla="*/ 77 h 515"/>
                <a:gd name="T20" fmla="*/ 1826 w 1897"/>
                <a:gd name="T21" fmla="*/ 59 h 515"/>
                <a:gd name="T22" fmla="*/ 1834 w 1897"/>
                <a:gd name="T23" fmla="*/ 48 h 515"/>
                <a:gd name="T24" fmla="*/ 1819 w 1897"/>
                <a:gd name="T25" fmla="*/ 35 h 515"/>
                <a:gd name="T26" fmla="*/ 1806 w 1897"/>
                <a:gd name="T27" fmla="*/ 77 h 515"/>
                <a:gd name="T28" fmla="*/ 1850 w 1897"/>
                <a:gd name="T29" fmla="*/ 56 h 515"/>
                <a:gd name="T30" fmla="*/ 1819 w 1897"/>
                <a:gd name="T31" fmla="*/ 88 h 515"/>
                <a:gd name="T32" fmla="*/ 1819 w 1897"/>
                <a:gd name="T33" fmla="*/ 25 h 515"/>
                <a:gd name="T34" fmla="*/ 1819 w 1897"/>
                <a:gd name="T35" fmla="*/ 20 h 515"/>
                <a:gd name="T36" fmla="*/ 1783 w 1897"/>
                <a:gd name="T37" fmla="*/ 56 h 515"/>
                <a:gd name="T38" fmla="*/ 1855 w 1897"/>
                <a:gd name="T39" fmla="*/ 56 h 515"/>
                <a:gd name="T40" fmla="*/ 1813 w 1897"/>
                <a:gd name="T41" fmla="*/ 41 h 515"/>
                <a:gd name="T42" fmla="*/ 1818 w 1897"/>
                <a:gd name="T43" fmla="*/ 41 h 515"/>
                <a:gd name="T44" fmla="*/ 1827 w 1897"/>
                <a:gd name="T45" fmla="*/ 48 h 515"/>
                <a:gd name="T46" fmla="*/ 1818 w 1897"/>
                <a:gd name="T47" fmla="*/ 55 h 515"/>
                <a:gd name="T48" fmla="*/ 1813 w 1897"/>
                <a:gd name="T49" fmla="*/ 41 h 515"/>
                <a:gd name="T50" fmla="*/ 273 w 1897"/>
                <a:gd name="T51" fmla="*/ 190 h 515"/>
                <a:gd name="T52" fmla="*/ 106 w 1897"/>
                <a:gd name="T53" fmla="*/ 263 h 515"/>
                <a:gd name="T54" fmla="*/ 188 w 1897"/>
                <a:gd name="T55" fmla="*/ 116 h 515"/>
                <a:gd name="T56" fmla="*/ 273 w 1897"/>
                <a:gd name="T57" fmla="*/ 190 h 515"/>
                <a:gd name="T58" fmla="*/ 197 w 1897"/>
                <a:gd name="T59" fmla="*/ 20 h 515"/>
                <a:gd name="T60" fmla="*/ 0 w 1897"/>
                <a:gd name="T61" fmla="*/ 500 h 515"/>
                <a:gd name="T62" fmla="*/ 106 w 1897"/>
                <a:gd name="T63" fmla="*/ 356 h 515"/>
                <a:gd name="T64" fmla="*/ 380 w 1897"/>
                <a:gd name="T65" fmla="*/ 188 h 515"/>
                <a:gd name="T66" fmla="*/ 197 w 1897"/>
                <a:gd name="T67" fmla="*/ 20 h 515"/>
                <a:gd name="T68" fmla="*/ 955 w 1897"/>
                <a:gd name="T69" fmla="*/ 74 h 515"/>
                <a:gd name="T70" fmla="*/ 954 w 1897"/>
                <a:gd name="T71" fmla="*/ 443 h 515"/>
                <a:gd name="T72" fmla="*/ 1339 w 1897"/>
                <a:gd name="T73" fmla="*/ 438 h 515"/>
                <a:gd name="T74" fmla="*/ 1342 w 1897"/>
                <a:gd name="T75" fmla="*/ 215 h 515"/>
                <a:gd name="T76" fmla="*/ 1133 w 1897"/>
                <a:gd name="T77" fmla="*/ 304 h 515"/>
                <a:gd name="T78" fmla="*/ 1242 w 1897"/>
                <a:gd name="T79" fmla="*/ 394 h 515"/>
                <a:gd name="T80" fmla="*/ 1027 w 1897"/>
                <a:gd name="T81" fmla="*/ 375 h 515"/>
                <a:gd name="T82" fmla="*/ 1029 w 1897"/>
                <a:gd name="T83" fmla="*/ 143 h 515"/>
                <a:gd name="T84" fmla="*/ 1208 w 1897"/>
                <a:gd name="T85" fmla="*/ 107 h 515"/>
                <a:gd name="T86" fmla="*/ 1317 w 1897"/>
                <a:gd name="T87" fmla="*/ 63 h 515"/>
                <a:gd name="T88" fmla="*/ 955 w 1897"/>
                <a:gd name="T89" fmla="*/ 74 h 515"/>
                <a:gd name="T90" fmla="*/ 563 w 1897"/>
                <a:gd name="T91" fmla="*/ 309 h 515"/>
                <a:gd name="T92" fmla="*/ 769 w 1897"/>
                <a:gd name="T93" fmla="*/ 215 h 515"/>
                <a:gd name="T94" fmla="*/ 563 w 1897"/>
                <a:gd name="T95" fmla="*/ 114 h 515"/>
                <a:gd name="T96" fmla="*/ 820 w 1897"/>
                <a:gd name="T97" fmla="*/ 20 h 515"/>
                <a:gd name="T98" fmla="*/ 458 w 1897"/>
                <a:gd name="T99" fmla="*/ 500 h 515"/>
                <a:gd name="T100" fmla="*/ 823 w 1897"/>
                <a:gd name="T101" fmla="*/ 407 h 515"/>
                <a:gd name="T102" fmla="*/ 563 w 1897"/>
                <a:gd name="T103" fmla="*/ 30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7" h="515">
                  <a:moveTo>
                    <a:pt x="1580" y="301"/>
                  </a:moveTo>
                  <a:lnTo>
                    <a:pt x="1580" y="301"/>
                  </a:lnTo>
                  <a:lnTo>
                    <a:pt x="1643" y="146"/>
                  </a:lnTo>
                  <a:lnTo>
                    <a:pt x="1706" y="301"/>
                  </a:lnTo>
                  <a:lnTo>
                    <a:pt x="1580" y="301"/>
                  </a:lnTo>
                  <a:close/>
                  <a:moveTo>
                    <a:pt x="1596" y="20"/>
                  </a:moveTo>
                  <a:lnTo>
                    <a:pt x="1596" y="20"/>
                  </a:lnTo>
                  <a:lnTo>
                    <a:pt x="1392" y="500"/>
                  </a:lnTo>
                  <a:lnTo>
                    <a:pt x="1499" y="500"/>
                  </a:lnTo>
                  <a:lnTo>
                    <a:pt x="1542" y="394"/>
                  </a:lnTo>
                  <a:lnTo>
                    <a:pt x="1744" y="394"/>
                  </a:lnTo>
                  <a:lnTo>
                    <a:pt x="1787" y="500"/>
                  </a:lnTo>
                  <a:lnTo>
                    <a:pt x="1897" y="500"/>
                  </a:lnTo>
                  <a:lnTo>
                    <a:pt x="1693" y="20"/>
                  </a:lnTo>
                  <a:lnTo>
                    <a:pt x="1596" y="20"/>
                  </a:lnTo>
                  <a:close/>
                  <a:moveTo>
                    <a:pt x="1813" y="77"/>
                  </a:moveTo>
                  <a:lnTo>
                    <a:pt x="1813" y="77"/>
                  </a:lnTo>
                  <a:lnTo>
                    <a:pt x="1813" y="61"/>
                  </a:lnTo>
                  <a:lnTo>
                    <a:pt x="1820" y="61"/>
                  </a:lnTo>
                  <a:lnTo>
                    <a:pt x="1829" y="77"/>
                  </a:lnTo>
                  <a:lnTo>
                    <a:pt x="1837" y="77"/>
                  </a:lnTo>
                  <a:lnTo>
                    <a:pt x="1826" y="59"/>
                  </a:lnTo>
                  <a:cubicBezTo>
                    <a:pt x="1829" y="58"/>
                    <a:pt x="1831" y="57"/>
                    <a:pt x="1832" y="55"/>
                  </a:cubicBezTo>
                  <a:cubicBezTo>
                    <a:pt x="1833" y="53"/>
                    <a:pt x="1834" y="50"/>
                    <a:pt x="1834" y="48"/>
                  </a:cubicBezTo>
                  <a:cubicBezTo>
                    <a:pt x="1834" y="44"/>
                    <a:pt x="1833" y="40"/>
                    <a:pt x="1830" y="38"/>
                  </a:cubicBezTo>
                  <a:cubicBezTo>
                    <a:pt x="1828" y="36"/>
                    <a:pt x="1824" y="35"/>
                    <a:pt x="1819" y="35"/>
                  </a:cubicBezTo>
                  <a:lnTo>
                    <a:pt x="1806" y="35"/>
                  </a:lnTo>
                  <a:lnTo>
                    <a:pt x="1806" y="77"/>
                  </a:lnTo>
                  <a:lnTo>
                    <a:pt x="1813" y="77"/>
                  </a:lnTo>
                  <a:close/>
                  <a:moveTo>
                    <a:pt x="1850" y="56"/>
                  </a:moveTo>
                  <a:lnTo>
                    <a:pt x="1850" y="56"/>
                  </a:lnTo>
                  <a:cubicBezTo>
                    <a:pt x="1850" y="74"/>
                    <a:pt x="1836" y="88"/>
                    <a:pt x="1819" y="88"/>
                  </a:cubicBezTo>
                  <a:cubicBezTo>
                    <a:pt x="1802" y="88"/>
                    <a:pt x="1788" y="74"/>
                    <a:pt x="1788" y="56"/>
                  </a:cubicBezTo>
                  <a:cubicBezTo>
                    <a:pt x="1788" y="39"/>
                    <a:pt x="1802" y="25"/>
                    <a:pt x="1819" y="25"/>
                  </a:cubicBezTo>
                  <a:cubicBezTo>
                    <a:pt x="1836" y="25"/>
                    <a:pt x="1850" y="39"/>
                    <a:pt x="1850" y="56"/>
                  </a:cubicBezTo>
                  <a:close/>
                  <a:moveTo>
                    <a:pt x="1819" y="20"/>
                  </a:moveTo>
                  <a:lnTo>
                    <a:pt x="1819" y="20"/>
                  </a:lnTo>
                  <a:cubicBezTo>
                    <a:pt x="1799" y="20"/>
                    <a:pt x="1783" y="37"/>
                    <a:pt x="1783" y="56"/>
                  </a:cubicBezTo>
                  <a:cubicBezTo>
                    <a:pt x="1783" y="76"/>
                    <a:pt x="1799" y="92"/>
                    <a:pt x="1819" y="92"/>
                  </a:cubicBezTo>
                  <a:cubicBezTo>
                    <a:pt x="1839" y="92"/>
                    <a:pt x="1855" y="76"/>
                    <a:pt x="1855" y="56"/>
                  </a:cubicBezTo>
                  <a:cubicBezTo>
                    <a:pt x="1855" y="37"/>
                    <a:pt x="1839" y="20"/>
                    <a:pt x="1819" y="20"/>
                  </a:cubicBezTo>
                  <a:close/>
                  <a:moveTo>
                    <a:pt x="1813" y="41"/>
                  </a:moveTo>
                  <a:lnTo>
                    <a:pt x="1813" y="41"/>
                  </a:lnTo>
                  <a:lnTo>
                    <a:pt x="1818" y="41"/>
                  </a:lnTo>
                  <a:cubicBezTo>
                    <a:pt x="1821" y="41"/>
                    <a:pt x="1823" y="42"/>
                    <a:pt x="1825" y="43"/>
                  </a:cubicBezTo>
                  <a:cubicBezTo>
                    <a:pt x="1826" y="44"/>
                    <a:pt x="1827" y="46"/>
                    <a:pt x="1827" y="48"/>
                  </a:cubicBezTo>
                  <a:cubicBezTo>
                    <a:pt x="1827" y="50"/>
                    <a:pt x="1826" y="52"/>
                    <a:pt x="1825" y="53"/>
                  </a:cubicBezTo>
                  <a:cubicBezTo>
                    <a:pt x="1823" y="54"/>
                    <a:pt x="1821" y="55"/>
                    <a:pt x="1818" y="55"/>
                  </a:cubicBezTo>
                  <a:lnTo>
                    <a:pt x="1813" y="55"/>
                  </a:lnTo>
                  <a:lnTo>
                    <a:pt x="1813" y="41"/>
                  </a:lnTo>
                  <a:close/>
                  <a:moveTo>
                    <a:pt x="273" y="190"/>
                  </a:moveTo>
                  <a:lnTo>
                    <a:pt x="273" y="190"/>
                  </a:lnTo>
                  <a:cubicBezTo>
                    <a:pt x="273" y="231"/>
                    <a:pt x="243" y="263"/>
                    <a:pt x="190" y="263"/>
                  </a:cubicBezTo>
                  <a:lnTo>
                    <a:pt x="106" y="263"/>
                  </a:lnTo>
                  <a:lnTo>
                    <a:pt x="106" y="116"/>
                  </a:lnTo>
                  <a:lnTo>
                    <a:pt x="188" y="116"/>
                  </a:lnTo>
                  <a:cubicBezTo>
                    <a:pt x="241" y="116"/>
                    <a:pt x="273" y="141"/>
                    <a:pt x="273" y="189"/>
                  </a:cubicBezTo>
                  <a:lnTo>
                    <a:pt x="273" y="190"/>
                  </a:lnTo>
                  <a:close/>
                  <a:moveTo>
                    <a:pt x="197" y="20"/>
                  </a:moveTo>
                  <a:lnTo>
                    <a:pt x="197" y="20"/>
                  </a:lnTo>
                  <a:lnTo>
                    <a:pt x="0" y="20"/>
                  </a:lnTo>
                  <a:lnTo>
                    <a:pt x="0" y="500"/>
                  </a:lnTo>
                  <a:lnTo>
                    <a:pt x="106" y="500"/>
                  </a:lnTo>
                  <a:lnTo>
                    <a:pt x="106" y="356"/>
                  </a:lnTo>
                  <a:lnTo>
                    <a:pt x="186" y="356"/>
                  </a:lnTo>
                  <a:cubicBezTo>
                    <a:pt x="294" y="356"/>
                    <a:pt x="380" y="299"/>
                    <a:pt x="380" y="188"/>
                  </a:cubicBezTo>
                  <a:lnTo>
                    <a:pt x="380" y="186"/>
                  </a:lnTo>
                  <a:cubicBezTo>
                    <a:pt x="380" y="88"/>
                    <a:pt x="311" y="20"/>
                    <a:pt x="197" y="20"/>
                  </a:cubicBezTo>
                  <a:close/>
                  <a:moveTo>
                    <a:pt x="955" y="74"/>
                  </a:moveTo>
                  <a:lnTo>
                    <a:pt x="955" y="74"/>
                  </a:lnTo>
                  <a:cubicBezTo>
                    <a:pt x="905" y="123"/>
                    <a:pt x="879" y="186"/>
                    <a:pt x="879" y="259"/>
                  </a:cubicBezTo>
                  <a:cubicBezTo>
                    <a:pt x="879" y="333"/>
                    <a:pt x="904" y="395"/>
                    <a:pt x="954" y="443"/>
                  </a:cubicBezTo>
                  <a:cubicBezTo>
                    <a:pt x="1003" y="491"/>
                    <a:pt x="1065" y="515"/>
                    <a:pt x="1138" y="515"/>
                  </a:cubicBezTo>
                  <a:cubicBezTo>
                    <a:pt x="1225" y="515"/>
                    <a:pt x="1292" y="489"/>
                    <a:pt x="1339" y="438"/>
                  </a:cubicBezTo>
                  <a:lnTo>
                    <a:pt x="1342" y="435"/>
                  </a:lnTo>
                  <a:lnTo>
                    <a:pt x="1342" y="215"/>
                  </a:lnTo>
                  <a:lnTo>
                    <a:pt x="1133" y="215"/>
                  </a:lnTo>
                  <a:lnTo>
                    <a:pt x="1133" y="304"/>
                  </a:lnTo>
                  <a:lnTo>
                    <a:pt x="1242" y="304"/>
                  </a:lnTo>
                  <a:lnTo>
                    <a:pt x="1242" y="394"/>
                  </a:lnTo>
                  <a:cubicBezTo>
                    <a:pt x="1214" y="411"/>
                    <a:pt x="1178" y="419"/>
                    <a:pt x="1137" y="419"/>
                  </a:cubicBezTo>
                  <a:cubicBezTo>
                    <a:pt x="1094" y="419"/>
                    <a:pt x="1057" y="404"/>
                    <a:pt x="1027" y="375"/>
                  </a:cubicBezTo>
                  <a:cubicBezTo>
                    <a:pt x="998" y="347"/>
                    <a:pt x="982" y="308"/>
                    <a:pt x="982" y="260"/>
                  </a:cubicBezTo>
                  <a:cubicBezTo>
                    <a:pt x="982" y="211"/>
                    <a:pt x="998" y="172"/>
                    <a:pt x="1029" y="143"/>
                  </a:cubicBezTo>
                  <a:cubicBezTo>
                    <a:pt x="1060" y="113"/>
                    <a:pt x="1099" y="99"/>
                    <a:pt x="1144" y="99"/>
                  </a:cubicBezTo>
                  <a:cubicBezTo>
                    <a:pt x="1168" y="99"/>
                    <a:pt x="1190" y="101"/>
                    <a:pt x="1208" y="107"/>
                  </a:cubicBezTo>
                  <a:cubicBezTo>
                    <a:pt x="1224" y="113"/>
                    <a:pt x="1241" y="123"/>
                    <a:pt x="1258" y="137"/>
                  </a:cubicBezTo>
                  <a:lnTo>
                    <a:pt x="1317" y="63"/>
                  </a:lnTo>
                  <a:cubicBezTo>
                    <a:pt x="1286" y="36"/>
                    <a:pt x="1230" y="0"/>
                    <a:pt x="1138" y="0"/>
                  </a:cubicBezTo>
                  <a:cubicBezTo>
                    <a:pt x="1067" y="0"/>
                    <a:pt x="1005" y="25"/>
                    <a:pt x="955" y="74"/>
                  </a:cubicBezTo>
                  <a:close/>
                  <a:moveTo>
                    <a:pt x="563" y="309"/>
                  </a:moveTo>
                  <a:lnTo>
                    <a:pt x="563" y="309"/>
                  </a:lnTo>
                  <a:lnTo>
                    <a:pt x="769" y="309"/>
                  </a:lnTo>
                  <a:lnTo>
                    <a:pt x="769" y="215"/>
                  </a:lnTo>
                  <a:lnTo>
                    <a:pt x="563" y="215"/>
                  </a:lnTo>
                  <a:lnTo>
                    <a:pt x="563" y="114"/>
                  </a:lnTo>
                  <a:lnTo>
                    <a:pt x="820" y="114"/>
                  </a:lnTo>
                  <a:lnTo>
                    <a:pt x="820" y="20"/>
                  </a:lnTo>
                  <a:lnTo>
                    <a:pt x="458" y="20"/>
                  </a:lnTo>
                  <a:lnTo>
                    <a:pt x="458" y="500"/>
                  </a:lnTo>
                  <a:lnTo>
                    <a:pt x="823" y="500"/>
                  </a:lnTo>
                  <a:lnTo>
                    <a:pt x="823" y="407"/>
                  </a:lnTo>
                  <a:lnTo>
                    <a:pt x="563" y="407"/>
                  </a:lnTo>
                  <a:lnTo>
                    <a:pt x="563" y="3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black">
            <a:xfrm>
              <a:off x="2591594" y="3512344"/>
              <a:ext cx="1062038" cy="492125"/>
            </a:xfrm>
            <a:custGeom>
              <a:avLst/>
              <a:gdLst>
                <a:gd name="T0" fmla="*/ 1949 w 2192"/>
                <a:gd name="T1" fmla="*/ 300 h 1016"/>
                <a:gd name="T2" fmla="*/ 1949 w 2192"/>
                <a:gd name="T3" fmla="*/ 300 h 1016"/>
                <a:gd name="T4" fmla="*/ 1946 w 2192"/>
                <a:gd name="T5" fmla="*/ 299 h 1016"/>
                <a:gd name="T6" fmla="*/ 1890 w 2192"/>
                <a:gd name="T7" fmla="*/ 310 h 1016"/>
                <a:gd name="T8" fmla="*/ 1887 w 2192"/>
                <a:gd name="T9" fmla="*/ 313 h 1016"/>
                <a:gd name="T10" fmla="*/ 1937 w 2192"/>
                <a:gd name="T11" fmla="*/ 338 h 1016"/>
                <a:gd name="T12" fmla="*/ 1949 w 2192"/>
                <a:gd name="T13" fmla="*/ 300 h 1016"/>
                <a:gd name="T14" fmla="*/ 2179 w 2192"/>
                <a:gd name="T15" fmla="*/ 576 h 1016"/>
                <a:gd name="T16" fmla="*/ 2179 w 2192"/>
                <a:gd name="T17" fmla="*/ 576 h 1016"/>
                <a:gd name="T18" fmla="*/ 2147 w 2192"/>
                <a:gd name="T19" fmla="*/ 630 h 1016"/>
                <a:gd name="T20" fmla="*/ 2080 w 2192"/>
                <a:gd name="T21" fmla="*/ 641 h 1016"/>
                <a:gd name="T22" fmla="*/ 1910 w 2192"/>
                <a:gd name="T23" fmla="*/ 572 h 1016"/>
                <a:gd name="T24" fmla="*/ 1622 w 2192"/>
                <a:gd name="T25" fmla="*/ 492 h 1016"/>
                <a:gd name="T26" fmla="*/ 1611 w 2192"/>
                <a:gd name="T27" fmla="*/ 504 h 1016"/>
                <a:gd name="T28" fmla="*/ 1803 w 2192"/>
                <a:gd name="T29" fmla="*/ 626 h 1016"/>
                <a:gd name="T30" fmla="*/ 1845 w 2192"/>
                <a:gd name="T31" fmla="*/ 779 h 1016"/>
                <a:gd name="T32" fmla="*/ 1725 w 2192"/>
                <a:gd name="T33" fmla="*/ 706 h 1016"/>
                <a:gd name="T34" fmla="*/ 1188 w 2192"/>
                <a:gd name="T35" fmla="*/ 476 h 1016"/>
                <a:gd name="T36" fmla="*/ 1759 w 2192"/>
                <a:gd name="T37" fmla="*/ 67 h 1016"/>
                <a:gd name="T38" fmla="*/ 1912 w 2192"/>
                <a:gd name="T39" fmla="*/ 124 h 1016"/>
                <a:gd name="T40" fmla="*/ 1878 w 2192"/>
                <a:gd name="T41" fmla="*/ 159 h 1016"/>
                <a:gd name="T42" fmla="*/ 1880 w 2192"/>
                <a:gd name="T43" fmla="*/ 191 h 1016"/>
                <a:gd name="T44" fmla="*/ 1977 w 2192"/>
                <a:gd name="T45" fmla="*/ 267 h 1016"/>
                <a:gd name="T46" fmla="*/ 2010 w 2192"/>
                <a:gd name="T47" fmla="*/ 355 h 1016"/>
                <a:gd name="T48" fmla="*/ 2174 w 2192"/>
                <a:gd name="T49" fmla="*/ 531 h 1016"/>
                <a:gd name="T50" fmla="*/ 2179 w 2192"/>
                <a:gd name="T51" fmla="*/ 576 h 1016"/>
                <a:gd name="T52" fmla="*/ 1123 w 2192"/>
                <a:gd name="T53" fmla="*/ 197 h 1016"/>
                <a:gd name="T54" fmla="*/ 1123 w 2192"/>
                <a:gd name="T55" fmla="*/ 197 h 1016"/>
                <a:gd name="T56" fmla="*/ 1113 w 2192"/>
                <a:gd name="T57" fmla="*/ 459 h 1016"/>
                <a:gd name="T58" fmla="*/ 1042 w 2192"/>
                <a:gd name="T59" fmla="*/ 446 h 1016"/>
                <a:gd name="T60" fmla="*/ 447 w 2192"/>
                <a:gd name="T61" fmla="*/ 812 h 1016"/>
                <a:gd name="T62" fmla="*/ 0 w 2192"/>
                <a:gd name="T63" fmla="*/ 1016 h 1016"/>
                <a:gd name="T64" fmla="*/ 987 w 2192"/>
                <a:gd name="T65" fmla="*/ 73 h 1016"/>
                <a:gd name="T66" fmla="*/ 1123 w 2192"/>
                <a:gd name="T67" fmla="*/ 19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2" h="1016">
                  <a:moveTo>
                    <a:pt x="1949" y="300"/>
                  </a:moveTo>
                  <a:lnTo>
                    <a:pt x="1949" y="300"/>
                  </a:lnTo>
                  <a:lnTo>
                    <a:pt x="1946" y="299"/>
                  </a:lnTo>
                  <a:cubicBezTo>
                    <a:pt x="1946" y="298"/>
                    <a:pt x="1914" y="284"/>
                    <a:pt x="1890" y="310"/>
                  </a:cubicBezTo>
                  <a:lnTo>
                    <a:pt x="1887" y="313"/>
                  </a:lnTo>
                  <a:lnTo>
                    <a:pt x="1937" y="338"/>
                  </a:lnTo>
                  <a:lnTo>
                    <a:pt x="1949" y="300"/>
                  </a:lnTo>
                  <a:close/>
                  <a:moveTo>
                    <a:pt x="2179" y="576"/>
                  </a:moveTo>
                  <a:lnTo>
                    <a:pt x="2179" y="576"/>
                  </a:lnTo>
                  <a:cubicBezTo>
                    <a:pt x="2179" y="576"/>
                    <a:pt x="2157" y="615"/>
                    <a:pt x="2147" y="630"/>
                  </a:cubicBezTo>
                  <a:cubicBezTo>
                    <a:pt x="2137" y="644"/>
                    <a:pt x="2107" y="653"/>
                    <a:pt x="2080" y="641"/>
                  </a:cubicBezTo>
                  <a:cubicBezTo>
                    <a:pt x="2068" y="635"/>
                    <a:pt x="1954" y="568"/>
                    <a:pt x="1910" y="572"/>
                  </a:cubicBezTo>
                  <a:cubicBezTo>
                    <a:pt x="1689" y="591"/>
                    <a:pt x="1629" y="500"/>
                    <a:pt x="1622" y="492"/>
                  </a:cubicBezTo>
                  <a:cubicBezTo>
                    <a:pt x="1615" y="484"/>
                    <a:pt x="1601" y="488"/>
                    <a:pt x="1611" y="504"/>
                  </a:cubicBezTo>
                  <a:cubicBezTo>
                    <a:pt x="1659" y="587"/>
                    <a:pt x="1803" y="626"/>
                    <a:pt x="1803" y="626"/>
                  </a:cubicBezTo>
                  <a:cubicBezTo>
                    <a:pt x="1840" y="716"/>
                    <a:pt x="1845" y="779"/>
                    <a:pt x="1845" y="779"/>
                  </a:cubicBezTo>
                  <a:cubicBezTo>
                    <a:pt x="1808" y="750"/>
                    <a:pt x="1767" y="726"/>
                    <a:pt x="1725" y="706"/>
                  </a:cubicBezTo>
                  <a:cubicBezTo>
                    <a:pt x="1611" y="629"/>
                    <a:pt x="1433" y="535"/>
                    <a:pt x="1188" y="476"/>
                  </a:cubicBezTo>
                  <a:cubicBezTo>
                    <a:pt x="1202" y="281"/>
                    <a:pt x="1300" y="0"/>
                    <a:pt x="1759" y="67"/>
                  </a:cubicBezTo>
                  <a:cubicBezTo>
                    <a:pt x="1759" y="67"/>
                    <a:pt x="1851" y="82"/>
                    <a:pt x="1912" y="124"/>
                  </a:cubicBezTo>
                  <a:cubicBezTo>
                    <a:pt x="1912" y="124"/>
                    <a:pt x="1898" y="140"/>
                    <a:pt x="1878" y="159"/>
                  </a:cubicBezTo>
                  <a:cubicBezTo>
                    <a:pt x="1859" y="178"/>
                    <a:pt x="1880" y="191"/>
                    <a:pt x="1880" y="191"/>
                  </a:cubicBezTo>
                  <a:lnTo>
                    <a:pt x="1977" y="267"/>
                  </a:lnTo>
                  <a:cubicBezTo>
                    <a:pt x="1978" y="307"/>
                    <a:pt x="1980" y="318"/>
                    <a:pt x="2010" y="355"/>
                  </a:cubicBezTo>
                  <a:cubicBezTo>
                    <a:pt x="2041" y="391"/>
                    <a:pt x="2158" y="515"/>
                    <a:pt x="2174" y="531"/>
                  </a:cubicBezTo>
                  <a:cubicBezTo>
                    <a:pt x="2192" y="550"/>
                    <a:pt x="2179" y="576"/>
                    <a:pt x="2179" y="576"/>
                  </a:cubicBezTo>
                  <a:close/>
                  <a:moveTo>
                    <a:pt x="1123" y="197"/>
                  </a:moveTo>
                  <a:lnTo>
                    <a:pt x="1123" y="197"/>
                  </a:lnTo>
                  <a:cubicBezTo>
                    <a:pt x="1098" y="297"/>
                    <a:pt x="1100" y="385"/>
                    <a:pt x="1113" y="459"/>
                  </a:cubicBezTo>
                  <a:cubicBezTo>
                    <a:pt x="1090" y="454"/>
                    <a:pt x="1066" y="450"/>
                    <a:pt x="1042" y="446"/>
                  </a:cubicBezTo>
                  <a:cubicBezTo>
                    <a:pt x="540" y="364"/>
                    <a:pt x="389" y="612"/>
                    <a:pt x="447" y="812"/>
                  </a:cubicBezTo>
                  <a:cubicBezTo>
                    <a:pt x="281" y="875"/>
                    <a:pt x="125" y="946"/>
                    <a:pt x="0" y="1016"/>
                  </a:cubicBezTo>
                  <a:cubicBezTo>
                    <a:pt x="197" y="544"/>
                    <a:pt x="625" y="128"/>
                    <a:pt x="987" y="73"/>
                  </a:cubicBezTo>
                  <a:cubicBezTo>
                    <a:pt x="1105" y="58"/>
                    <a:pt x="1138" y="134"/>
                    <a:pt x="1123" y="19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126163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is-IS" sz="600" dirty="0">
                <a:solidFill>
                  <a:schemeClr val="bg1"/>
                </a:solidFill>
              </a:rPr>
              <a:t>2018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Pegasystems</a:t>
            </a:r>
            <a:r>
              <a:rPr lang="en-US" sz="600" dirty="0">
                <a:solidFill>
                  <a:schemeClr val="bg1"/>
                </a:solidFill>
              </a:rPr>
              <a:t> Inc</a:t>
            </a:r>
            <a:r>
              <a:rPr lang="en-US" sz="600" baseline="0" dirty="0">
                <a:solidFill>
                  <a:schemeClr val="bg1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5E1BCFB-9656-4E4D-80B7-1E819010A1ED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Teal">
    <p:bg>
      <p:bgPr>
        <a:solidFill>
          <a:srgbClr val="00A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Orange">
    <p:bg>
      <p:bgPr>
        <a:solidFill>
          <a:srgbClr val="EC5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Yellow">
    <p:bg>
      <p:bgPr>
        <a:solidFill>
          <a:srgbClr val="F9C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rgbClr val="EC5A28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tx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65760">
              <a:defRPr>
                <a:solidFill>
                  <a:schemeClr val="tx1"/>
                </a:solidFill>
              </a:defRPr>
            </a:lvl4pPr>
            <a:lvl5pPr marL="548640">
              <a:defRPr>
                <a:solidFill>
                  <a:schemeClr val="tx1"/>
                </a:solidFill>
              </a:defRPr>
            </a:lvl5pPr>
            <a:lvl6pPr marL="731520">
              <a:defRPr>
                <a:solidFill>
                  <a:schemeClr val="tx1"/>
                </a:solidFill>
              </a:defRPr>
            </a:lvl6pPr>
            <a:lvl7pPr marL="914400">
              <a:defRPr>
                <a:solidFill>
                  <a:schemeClr val="tx1"/>
                </a:solidFill>
              </a:defRPr>
            </a:lvl7pPr>
            <a:lvl8pPr marL="1097280">
              <a:defRPr>
                <a:solidFill>
                  <a:schemeClr val="tx1"/>
                </a:solidFill>
              </a:defRPr>
            </a:lvl8pPr>
            <a:lvl9pPr marL="128016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Grey">
    <p:bg>
      <p:bgPr>
        <a:solidFill>
          <a:srgbClr val="AB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hidden">
          <a:xfrm>
            <a:off x="-4" y="2912485"/>
            <a:ext cx="9144004" cy="2231016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3246438" y="685800"/>
            <a:ext cx="2651124" cy="27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3750" cy="365760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4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4024314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098550"/>
            <a:ext cx="402431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1098550"/>
            <a:ext cx="2651760" cy="35639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332349"/>
            <a:ext cx="7423154" cy="1811151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 bwMode="hidden">
          <a:xfrm>
            <a:off x="7424928" y="1712214"/>
            <a:ext cx="1719072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869950"/>
            <a:ext cx="7058025" cy="11418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10312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rgbClr val="40BCBD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27432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569913" y="1953640"/>
            <a:ext cx="1427321" cy="1234440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 bwMode="hidden">
          <a:xfrm>
            <a:off x="7424928" y="3424428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8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7424928" y="0"/>
            <a:ext cx="1719072" cy="1719072"/>
          </a:xfrm>
          <a:solidFill>
            <a:schemeClr val="accent5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/>
          <p:cNvGrpSpPr/>
          <p:nvPr userDrawn="1"/>
        </p:nvGrpSpPr>
        <p:grpSpPr bwMode="black">
          <a:xfrm>
            <a:off x="7594679" y="3659237"/>
            <a:ext cx="1376363" cy="1233488"/>
            <a:chOff x="2428081" y="3310731"/>
            <a:chExt cx="1376363" cy="123348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black">
            <a:xfrm>
              <a:off x="2428081" y="3310731"/>
              <a:ext cx="1376363" cy="12334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2778919" y="3688556"/>
              <a:ext cx="647700" cy="217488"/>
            </a:xfrm>
            <a:custGeom>
              <a:avLst/>
              <a:gdLst>
                <a:gd name="T0" fmla="*/ 803 w 1336"/>
                <a:gd name="T1" fmla="*/ 265 h 448"/>
                <a:gd name="T2" fmla="*/ 803 w 1336"/>
                <a:gd name="T3" fmla="*/ 265 h 448"/>
                <a:gd name="T4" fmla="*/ 1336 w 1336"/>
                <a:gd name="T5" fmla="*/ 342 h 448"/>
                <a:gd name="T6" fmla="*/ 799 w 1336"/>
                <a:gd name="T7" fmla="*/ 112 h 448"/>
                <a:gd name="T8" fmla="*/ 803 w 1336"/>
                <a:gd name="T9" fmla="*/ 265 h 448"/>
                <a:gd name="T10" fmla="*/ 775 w 1336"/>
                <a:gd name="T11" fmla="*/ 267 h 448"/>
                <a:gd name="T12" fmla="*/ 775 w 1336"/>
                <a:gd name="T13" fmla="*/ 267 h 448"/>
                <a:gd name="T14" fmla="*/ 58 w 1336"/>
                <a:gd name="T15" fmla="*/ 448 h 448"/>
                <a:gd name="T16" fmla="*/ 653 w 1336"/>
                <a:gd name="T17" fmla="*/ 82 h 448"/>
                <a:gd name="T18" fmla="*/ 724 w 1336"/>
                <a:gd name="T19" fmla="*/ 95 h 448"/>
                <a:gd name="T20" fmla="*/ 775 w 1336"/>
                <a:gd name="T21" fmla="*/ 26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448">
                  <a:moveTo>
                    <a:pt x="803" y="265"/>
                  </a:moveTo>
                  <a:lnTo>
                    <a:pt x="803" y="265"/>
                  </a:lnTo>
                  <a:cubicBezTo>
                    <a:pt x="999" y="249"/>
                    <a:pt x="1183" y="269"/>
                    <a:pt x="1336" y="342"/>
                  </a:cubicBezTo>
                  <a:cubicBezTo>
                    <a:pt x="1222" y="265"/>
                    <a:pt x="1044" y="171"/>
                    <a:pt x="799" y="112"/>
                  </a:cubicBezTo>
                  <a:cubicBezTo>
                    <a:pt x="794" y="179"/>
                    <a:pt x="799" y="237"/>
                    <a:pt x="803" y="265"/>
                  </a:cubicBezTo>
                  <a:close/>
                  <a:moveTo>
                    <a:pt x="775" y="267"/>
                  </a:moveTo>
                  <a:lnTo>
                    <a:pt x="775" y="267"/>
                  </a:lnTo>
                  <a:cubicBezTo>
                    <a:pt x="556" y="288"/>
                    <a:pt x="297" y="359"/>
                    <a:pt x="58" y="448"/>
                  </a:cubicBezTo>
                  <a:cubicBezTo>
                    <a:pt x="0" y="248"/>
                    <a:pt x="151" y="0"/>
                    <a:pt x="653" y="82"/>
                  </a:cubicBezTo>
                  <a:cubicBezTo>
                    <a:pt x="677" y="86"/>
                    <a:pt x="701" y="90"/>
                    <a:pt x="724" y="95"/>
                  </a:cubicBezTo>
                  <a:cubicBezTo>
                    <a:pt x="736" y="166"/>
                    <a:pt x="757" y="224"/>
                    <a:pt x="775" y="26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2659856" y="4072731"/>
              <a:ext cx="919163" cy="250825"/>
            </a:xfrm>
            <a:custGeom>
              <a:avLst/>
              <a:gdLst>
                <a:gd name="T0" fmla="*/ 1580 w 1897"/>
                <a:gd name="T1" fmla="*/ 301 h 515"/>
                <a:gd name="T2" fmla="*/ 1706 w 1897"/>
                <a:gd name="T3" fmla="*/ 301 h 515"/>
                <a:gd name="T4" fmla="*/ 1596 w 1897"/>
                <a:gd name="T5" fmla="*/ 20 h 515"/>
                <a:gd name="T6" fmla="*/ 1392 w 1897"/>
                <a:gd name="T7" fmla="*/ 500 h 515"/>
                <a:gd name="T8" fmla="*/ 1542 w 1897"/>
                <a:gd name="T9" fmla="*/ 394 h 515"/>
                <a:gd name="T10" fmla="*/ 1787 w 1897"/>
                <a:gd name="T11" fmla="*/ 500 h 515"/>
                <a:gd name="T12" fmla="*/ 1693 w 1897"/>
                <a:gd name="T13" fmla="*/ 20 h 515"/>
                <a:gd name="T14" fmla="*/ 1813 w 1897"/>
                <a:gd name="T15" fmla="*/ 77 h 515"/>
                <a:gd name="T16" fmla="*/ 1813 w 1897"/>
                <a:gd name="T17" fmla="*/ 61 h 515"/>
                <a:gd name="T18" fmla="*/ 1829 w 1897"/>
                <a:gd name="T19" fmla="*/ 77 h 515"/>
                <a:gd name="T20" fmla="*/ 1826 w 1897"/>
                <a:gd name="T21" fmla="*/ 59 h 515"/>
                <a:gd name="T22" fmla="*/ 1834 w 1897"/>
                <a:gd name="T23" fmla="*/ 48 h 515"/>
                <a:gd name="T24" fmla="*/ 1819 w 1897"/>
                <a:gd name="T25" fmla="*/ 35 h 515"/>
                <a:gd name="T26" fmla="*/ 1806 w 1897"/>
                <a:gd name="T27" fmla="*/ 77 h 515"/>
                <a:gd name="T28" fmla="*/ 1850 w 1897"/>
                <a:gd name="T29" fmla="*/ 56 h 515"/>
                <a:gd name="T30" fmla="*/ 1819 w 1897"/>
                <a:gd name="T31" fmla="*/ 88 h 515"/>
                <a:gd name="T32" fmla="*/ 1819 w 1897"/>
                <a:gd name="T33" fmla="*/ 25 h 515"/>
                <a:gd name="T34" fmla="*/ 1819 w 1897"/>
                <a:gd name="T35" fmla="*/ 20 h 515"/>
                <a:gd name="T36" fmla="*/ 1783 w 1897"/>
                <a:gd name="T37" fmla="*/ 56 h 515"/>
                <a:gd name="T38" fmla="*/ 1855 w 1897"/>
                <a:gd name="T39" fmla="*/ 56 h 515"/>
                <a:gd name="T40" fmla="*/ 1813 w 1897"/>
                <a:gd name="T41" fmla="*/ 41 h 515"/>
                <a:gd name="T42" fmla="*/ 1818 w 1897"/>
                <a:gd name="T43" fmla="*/ 41 h 515"/>
                <a:gd name="T44" fmla="*/ 1827 w 1897"/>
                <a:gd name="T45" fmla="*/ 48 h 515"/>
                <a:gd name="T46" fmla="*/ 1818 w 1897"/>
                <a:gd name="T47" fmla="*/ 55 h 515"/>
                <a:gd name="T48" fmla="*/ 1813 w 1897"/>
                <a:gd name="T49" fmla="*/ 41 h 515"/>
                <a:gd name="T50" fmla="*/ 273 w 1897"/>
                <a:gd name="T51" fmla="*/ 190 h 515"/>
                <a:gd name="T52" fmla="*/ 106 w 1897"/>
                <a:gd name="T53" fmla="*/ 263 h 515"/>
                <a:gd name="T54" fmla="*/ 188 w 1897"/>
                <a:gd name="T55" fmla="*/ 116 h 515"/>
                <a:gd name="T56" fmla="*/ 273 w 1897"/>
                <a:gd name="T57" fmla="*/ 190 h 515"/>
                <a:gd name="T58" fmla="*/ 197 w 1897"/>
                <a:gd name="T59" fmla="*/ 20 h 515"/>
                <a:gd name="T60" fmla="*/ 0 w 1897"/>
                <a:gd name="T61" fmla="*/ 500 h 515"/>
                <a:gd name="T62" fmla="*/ 106 w 1897"/>
                <a:gd name="T63" fmla="*/ 356 h 515"/>
                <a:gd name="T64" fmla="*/ 380 w 1897"/>
                <a:gd name="T65" fmla="*/ 188 h 515"/>
                <a:gd name="T66" fmla="*/ 197 w 1897"/>
                <a:gd name="T67" fmla="*/ 20 h 515"/>
                <a:gd name="T68" fmla="*/ 955 w 1897"/>
                <a:gd name="T69" fmla="*/ 74 h 515"/>
                <a:gd name="T70" fmla="*/ 954 w 1897"/>
                <a:gd name="T71" fmla="*/ 443 h 515"/>
                <a:gd name="T72" fmla="*/ 1339 w 1897"/>
                <a:gd name="T73" fmla="*/ 438 h 515"/>
                <a:gd name="T74" fmla="*/ 1342 w 1897"/>
                <a:gd name="T75" fmla="*/ 215 h 515"/>
                <a:gd name="T76" fmla="*/ 1133 w 1897"/>
                <a:gd name="T77" fmla="*/ 304 h 515"/>
                <a:gd name="T78" fmla="*/ 1242 w 1897"/>
                <a:gd name="T79" fmla="*/ 394 h 515"/>
                <a:gd name="T80" fmla="*/ 1027 w 1897"/>
                <a:gd name="T81" fmla="*/ 375 h 515"/>
                <a:gd name="T82" fmla="*/ 1029 w 1897"/>
                <a:gd name="T83" fmla="*/ 143 h 515"/>
                <a:gd name="T84" fmla="*/ 1208 w 1897"/>
                <a:gd name="T85" fmla="*/ 107 h 515"/>
                <a:gd name="T86" fmla="*/ 1317 w 1897"/>
                <a:gd name="T87" fmla="*/ 63 h 515"/>
                <a:gd name="T88" fmla="*/ 955 w 1897"/>
                <a:gd name="T89" fmla="*/ 74 h 515"/>
                <a:gd name="T90" fmla="*/ 563 w 1897"/>
                <a:gd name="T91" fmla="*/ 309 h 515"/>
                <a:gd name="T92" fmla="*/ 769 w 1897"/>
                <a:gd name="T93" fmla="*/ 215 h 515"/>
                <a:gd name="T94" fmla="*/ 563 w 1897"/>
                <a:gd name="T95" fmla="*/ 114 h 515"/>
                <a:gd name="T96" fmla="*/ 820 w 1897"/>
                <a:gd name="T97" fmla="*/ 20 h 515"/>
                <a:gd name="T98" fmla="*/ 458 w 1897"/>
                <a:gd name="T99" fmla="*/ 500 h 515"/>
                <a:gd name="T100" fmla="*/ 823 w 1897"/>
                <a:gd name="T101" fmla="*/ 407 h 515"/>
                <a:gd name="T102" fmla="*/ 563 w 1897"/>
                <a:gd name="T103" fmla="*/ 30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7" h="515">
                  <a:moveTo>
                    <a:pt x="1580" y="301"/>
                  </a:moveTo>
                  <a:lnTo>
                    <a:pt x="1580" y="301"/>
                  </a:lnTo>
                  <a:lnTo>
                    <a:pt x="1643" y="146"/>
                  </a:lnTo>
                  <a:lnTo>
                    <a:pt x="1706" y="301"/>
                  </a:lnTo>
                  <a:lnTo>
                    <a:pt x="1580" y="301"/>
                  </a:lnTo>
                  <a:close/>
                  <a:moveTo>
                    <a:pt x="1596" y="20"/>
                  </a:moveTo>
                  <a:lnTo>
                    <a:pt x="1596" y="20"/>
                  </a:lnTo>
                  <a:lnTo>
                    <a:pt x="1392" y="500"/>
                  </a:lnTo>
                  <a:lnTo>
                    <a:pt x="1499" y="500"/>
                  </a:lnTo>
                  <a:lnTo>
                    <a:pt x="1542" y="394"/>
                  </a:lnTo>
                  <a:lnTo>
                    <a:pt x="1744" y="394"/>
                  </a:lnTo>
                  <a:lnTo>
                    <a:pt x="1787" y="500"/>
                  </a:lnTo>
                  <a:lnTo>
                    <a:pt x="1897" y="500"/>
                  </a:lnTo>
                  <a:lnTo>
                    <a:pt x="1693" y="20"/>
                  </a:lnTo>
                  <a:lnTo>
                    <a:pt x="1596" y="20"/>
                  </a:lnTo>
                  <a:close/>
                  <a:moveTo>
                    <a:pt x="1813" y="77"/>
                  </a:moveTo>
                  <a:lnTo>
                    <a:pt x="1813" y="77"/>
                  </a:lnTo>
                  <a:lnTo>
                    <a:pt x="1813" y="61"/>
                  </a:lnTo>
                  <a:lnTo>
                    <a:pt x="1820" y="61"/>
                  </a:lnTo>
                  <a:lnTo>
                    <a:pt x="1829" y="77"/>
                  </a:lnTo>
                  <a:lnTo>
                    <a:pt x="1837" y="77"/>
                  </a:lnTo>
                  <a:lnTo>
                    <a:pt x="1826" y="59"/>
                  </a:lnTo>
                  <a:cubicBezTo>
                    <a:pt x="1829" y="58"/>
                    <a:pt x="1831" y="57"/>
                    <a:pt x="1832" y="55"/>
                  </a:cubicBezTo>
                  <a:cubicBezTo>
                    <a:pt x="1833" y="53"/>
                    <a:pt x="1834" y="50"/>
                    <a:pt x="1834" y="48"/>
                  </a:cubicBezTo>
                  <a:cubicBezTo>
                    <a:pt x="1834" y="44"/>
                    <a:pt x="1833" y="40"/>
                    <a:pt x="1830" y="38"/>
                  </a:cubicBezTo>
                  <a:cubicBezTo>
                    <a:pt x="1828" y="36"/>
                    <a:pt x="1824" y="35"/>
                    <a:pt x="1819" y="35"/>
                  </a:cubicBezTo>
                  <a:lnTo>
                    <a:pt x="1806" y="35"/>
                  </a:lnTo>
                  <a:lnTo>
                    <a:pt x="1806" y="77"/>
                  </a:lnTo>
                  <a:lnTo>
                    <a:pt x="1813" y="77"/>
                  </a:lnTo>
                  <a:close/>
                  <a:moveTo>
                    <a:pt x="1850" y="56"/>
                  </a:moveTo>
                  <a:lnTo>
                    <a:pt x="1850" y="56"/>
                  </a:lnTo>
                  <a:cubicBezTo>
                    <a:pt x="1850" y="74"/>
                    <a:pt x="1836" y="88"/>
                    <a:pt x="1819" y="88"/>
                  </a:cubicBezTo>
                  <a:cubicBezTo>
                    <a:pt x="1802" y="88"/>
                    <a:pt x="1788" y="74"/>
                    <a:pt x="1788" y="56"/>
                  </a:cubicBezTo>
                  <a:cubicBezTo>
                    <a:pt x="1788" y="39"/>
                    <a:pt x="1802" y="25"/>
                    <a:pt x="1819" y="25"/>
                  </a:cubicBezTo>
                  <a:cubicBezTo>
                    <a:pt x="1836" y="25"/>
                    <a:pt x="1850" y="39"/>
                    <a:pt x="1850" y="56"/>
                  </a:cubicBezTo>
                  <a:close/>
                  <a:moveTo>
                    <a:pt x="1819" y="20"/>
                  </a:moveTo>
                  <a:lnTo>
                    <a:pt x="1819" y="20"/>
                  </a:lnTo>
                  <a:cubicBezTo>
                    <a:pt x="1799" y="20"/>
                    <a:pt x="1783" y="37"/>
                    <a:pt x="1783" y="56"/>
                  </a:cubicBezTo>
                  <a:cubicBezTo>
                    <a:pt x="1783" y="76"/>
                    <a:pt x="1799" y="92"/>
                    <a:pt x="1819" y="92"/>
                  </a:cubicBezTo>
                  <a:cubicBezTo>
                    <a:pt x="1839" y="92"/>
                    <a:pt x="1855" y="76"/>
                    <a:pt x="1855" y="56"/>
                  </a:cubicBezTo>
                  <a:cubicBezTo>
                    <a:pt x="1855" y="37"/>
                    <a:pt x="1839" y="20"/>
                    <a:pt x="1819" y="20"/>
                  </a:cubicBezTo>
                  <a:close/>
                  <a:moveTo>
                    <a:pt x="1813" y="41"/>
                  </a:moveTo>
                  <a:lnTo>
                    <a:pt x="1813" y="41"/>
                  </a:lnTo>
                  <a:lnTo>
                    <a:pt x="1818" y="41"/>
                  </a:lnTo>
                  <a:cubicBezTo>
                    <a:pt x="1821" y="41"/>
                    <a:pt x="1823" y="42"/>
                    <a:pt x="1825" y="43"/>
                  </a:cubicBezTo>
                  <a:cubicBezTo>
                    <a:pt x="1826" y="44"/>
                    <a:pt x="1827" y="46"/>
                    <a:pt x="1827" y="48"/>
                  </a:cubicBezTo>
                  <a:cubicBezTo>
                    <a:pt x="1827" y="50"/>
                    <a:pt x="1826" y="52"/>
                    <a:pt x="1825" y="53"/>
                  </a:cubicBezTo>
                  <a:cubicBezTo>
                    <a:pt x="1823" y="54"/>
                    <a:pt x="1821" y="55"/>
                    <a:pt x="1818" y="55"/>
                  </a:cubicBezTo>
                  <a:lnTo>
                    <a:pt x="1813" y="55"/>
                  </a:lnTo>
                  <a:lnTo>
                    <a:pt x="1813" y="41"/>
                  </a:lnTo>
                  <a:close/>
                  <a:moveTo>
                    <a:pt x="273" y="190"/>
                  </a:moveTo>
                  <a:lnTo>
                    <a:pt x="273" y="190"/>
                  </a:lnTo>
                  <a:cubicBezTo>
                    <a:pt x="273" y="231"/>
                    <a:pt x="243" y="263"/>
                    <a:pt x="190" y="263"/>
                  </a:cubicBezTo>
                  <a:lnTo>
                    <a:pt x="106" y="263"/>
                  </a:lnTo>
                  <a:lnTo>
                    <a:pt x="106" y="116"/>
                  </a:lnTo>
                  <a:lnTo>
                    <a:pt x="188" y="116"/>
                  </a:lnTo>
                  <a:cubicBezTo>
                    <a:pt x="241" y="116"/>
                    <a:pt x="273" y="141"/>
                    <a:pt x="273" y="189"/>
                  </a:cubicBezTo>
                  <a:lnTo>
                    <a:pt x="273" y="190"/>
                  </a:lnTo>
                  <a:close/>
                  <a:moveTo>
                    <a:pt x="197" y="20"/>
                  </a:moveTo>
                  <a:lnTo>
                    <a:pt x="197" y="20"/>
                  </a:lnTo>
                  <a:lnTo>
                    <a:pt x="0" y="20"/>
                  </a:lnTo>
                  <a:lnTo>
                    <a:pt x="0" y="500"/>
                  </a:lnTo>
                  <a:lnTo>
                    <a:pt x="106" y="500"/>
                  </a:lnTo>
                  <a:lnTo>
                    <a:pt x="106" y="356"/>
                  </a:lnTo>
                  <a:lnTo>
                    <a:pt x="186" y="356"/>
                  </a:lnTo>
                  <a:cubicBezTo>
                    <a:pt x="294" y="356"/>
                    <a:pt x="380" y="299"/>
                    <a:pt x="380" y="188"/>
                  </a:cubicBezTo>
                  <a:lnTo>
                    <a:pt x="380" y="186"/>
                  </a:lnTo>
                  <a:cubicBezTo>
                    <a:pt x="380" y="88"/>
                    <a:pt x="311" y="20"/>
                    <a:pt x="197" y="20"/>
                  </a:cubicBezTo>
                  <a:close/>
                  <a:moveTo>
                    <a:pt x="955" y="74"/>
                  </a:moveTo>
                  <a:lnTo>
                    <a:pt x="955" y="74"/>
                  </a:lnTo>
                  <a:cubicBezTo>
                    <a:pt x="905" y="123"/>
                    <a:pt x="879" y="186"/>
                    <a:pt x="879" y="259"/>
                  </a:cubicBezTo>
                  <a:cubicBezTo>
                    <a:pt x="879" y="333"/>
                    <a:pt x="904" y="395"/>
                    <a:pt x="954" y="443"/>
                  </a:cubicBezTo>
                  <a:cubicBezTo>
                    <a:pt x="1003" y="491"/>
                    <a:pt x="1065" y="515"/>
                    <a:pt x="1138" y="515"/>
                  </a:cubicBezTo>
                  <a:cubicBezTo>
                    <a:pt x="1225" y="515"/>
                    <a:pt x="1292" y="489"/>
                    <a:pt x="1339" y="438"/>
                  </a:cubicBezTo>
                  <a:lnTo>
                    <a:pt x="1342" y="435"/>
                  </a:lnTo>
                  <a:lnTo>
                    <a:pt x="1342" y="215"/>
                  </a:lnTo>
                  <a:lnTo>
                    <a:pt x="1133" y="215"/>
                  </a:lnTo>
                  <a:lnTo>
                    <a:pt x="1133" y="304"/>
                  </a:lnTo>
                  <a:lnTo>
                    <a:pt x="1242" y="304"/>
                  </a:lnTo>
                  <a:lnTo>
                    <a:pt x="1242" y="394"/>
                  </a:lnTo>
                  <a:cubicBezTo>
                    <a:pt x="1214" y="411"/>
                    <a:pt x="1178" y="419"/>
                    <a:pt x="1137" y="419"/>
                  </a:cubicBezTo>
                  <a:cubicBezTo>
                    <a:pt x="1094" y="419"/>
                    <a:pt x="1057" y="404"/>
                    <a:pt x="1027" y="375"/>
                  </a:cubicBezTo>
                  <a:cubicBezTo>
                    <a:pt x="998" y="347"/>
                    <a:pt x="982" y="308"/>
                    <a:pt x="982" y="260"/>
                  </a:cubicBezTo>
                  <a:cubicBezTo>
                    <a:pt x="982" y="211"/>
                    <a:pt x="998" y="172"/>
                    <a:pt x="1029" y="143"/>
                  </a:cubicBezTo>
                  <a:cubicBezTo>
                    <a:pt x="1060" y="113"/>
                    <a:pt x="1099" y="99"/>
                    <a:pt x="1144" y="99"/>
                  </a:cubicBezTo>
                  <a:cubicBezTo>
                    <a:pt x="1168" y="99"/>
                    <a:pt x="1190" y="101"/>
                    <a:pt x="1208" y="107"/>
                  </a:cubicBezTo>
                  <a:cubicBezTo>
                    <a:pt x="1224" y="113"/>
                    <a:pt x="1241" y="123"/>
                    <a:pt x="1258" y="137"/>
                  </a:cubicBezTo>
                  <a:lnTo>
                    <a:pt x="1317" y="63"/>
                  </a:lnTo>
                  <a:cubicBezTo>
                    <a:pt x="1286" y="36"/>
                    <a:pt x="1230" y="0"/>
                    <a:pt x="1138" y="0"/>
                  </a:cubicBezTo>
                  <a:cubicBezTo>
                    <a:pt x="1067" y="0"/>
                    <a:pt x="1005" y="25"/>
                    <a:pt x="955" y="74"/>
                  </a:cubicBezTo>
                  <a:close/>
                  <a:moveTo>
                    <a:pt x="563" y="309"/>
                  </a:moveTo>
                  <a:lnTo>
                    <a:pt x="563" y="309"/>
                  </a:lnTo>
                  <a:lnTo>
                    <a:pt x="769" y="309"/>
                  </a:lnTo>
                  <a:lnTo>
                    <a:pt x="769" y="215"/>
                  </a:lnTo>
                  <a:lnTo>
                    <a:pt x="563" y="215"/>
                  </a:lnTo>
                  <a:lnTo>
                    <a:pt x="563" y="114"/>
                  </a:lnTo>
                  <a:lnTo>
                    <a:pt x="820" y="114"/>
                  </a:lnTo>
                  <a:lnTo>
                    <a:pt x="820" y="20"/>
                  </a:lnTo>
                  <a:lnTo>
                    <a:pt x="458" y="20"/>
                  </a:lnTo>
                  <a:lnTo>
                    <a:pt x="458" y="500"/>
                  </a:lnTo>
                  <a:lnTo>
                    <a:pt x="823" y="500"/>
                  </a:lnTo>
                  <a:lnTo>
                    <a:pt x="823" y="407"/>
                  </a:lnTo>
                  <a:lnTo>
                    <a:pt x="563" y="407"/>
                  </a:lnTo>
                  <a:lnTo>
                    <a:pt x="563" y="3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black">
            <a:xfrm>
              <a:off x="2591594" y="3512344"/>
              <a:ext cx="1062038" cy="492125"/>
            </a:xfrm>
            <a:custGeom>
              <a:avLst/>
              <a:gdLst>
                <a:gd name="T0" fmla="*/ 1949 w 2192"/>
                <a:gd name="T1" fmla="*/ 300 h 1016"/>
                <a:gd name="T2" fmla="*/ 1949 w 2192"/>
                <a:gd name="T3" fmla="*/ 300 h 1016"/>
                <a:gd name="T4" fmla="*/ 1946 w 2192"/>
                <a:gd name="T5" fmla="*/ 299 h 1016"/>
                <a:gd name="T6" fmla="*/ 1890 w 2192"/>
                <a:gd name="T7" fmla="*/ 310 h 1016"/>
                <a:gd name="T8" fmla="*/ 1887 w 2192"/>
                <a:gd name="T9" fmla="*/ 313 h 1016"/>
                <a:gd name="T10" fmla="*/ 1937 w 2192"/>
                <a:gd name="T11" fmla="*/ 338 h 1016"/>
                <a:gd name="T12" fmla="*/ 1949 w 2192"/>
                <a:gd name="T13" fmla="*/ 300 h 1016"/>
                <a:gd name="T14" fmla="*/ 2179 w 2192"/>
                <a:gd name="T15" fmla="*/ 576 h 1016"/>
                <a:gd name="T16" fmla="*/ 2179 w 2192"/>
                <a:gd name="T17" fmla="*/ 576 h 1016"/>
                <a:gd name="T18" fmla="*/ 2147 w 2192"/>
                <a:gd name="T19" fmla="*/ 630 h 1016"/>
                <a:gd name="T20" fmla="*/ 2080 w 2192"/>
                <a:gd name="T21" fmla="*/ 641 h 1016"/>
                <a:gd name="T22" fmla="*/ 1910 w 2192"/>
                <a:gd name="T23" fmla="*/ 572 h 1016"/>
                <a:gd name="T24" fmla="*/ 1622 w 2192"/>
                <a:gd name="T25" fmla="*/ 492 h 1016"/>
                <a:gd name="T26" fmla="*/ 1611 w 2192"/>
                <a:gd name="T27" fmla="*/ 504 h 1016"/>
                <a:gd name="T28" fmla="*/ 1803 w 2192"/>
                <a:gd name="T29" fmla="*/ 626 h 1016"/>
                <a:gd name="T30" fmla="*/ 1845 w 2192"/>
                <a:gd name="T31" fmla="*/ 779 h 1016"/>
                <a:gd name="T32" fmla="*/ 1725 w 2192"/>
                <a:gd name="T33" fmla="*/ 706 h 1016"/>
                <a:gd name="T34" fmla="*/ 1188 w 2192"/>
                <a:gd name="T35" fmla="*/ 476 h 1016"/>
                <a:gd name="T36" fmla="*/ 1759 w 2192"/>
                <a:gd name="T37" fmla="*/ 67 h 1016"/>
                <a:gd name="T38" fmla="*/ 1912 w 2192"/>
                <a:gd name="T39" fmla="*/ 124 h 1016"/>
                <a:gd name="T40" fmla="*/ 1878 w 2192"/>
                <a:gd name="T41" fmla="*/ 159 h 1016"/>
                <a:gd name="T42" fmla="*/ 1880 w 2192"/>
                <a:gd name="T43" fmla="*/ 191 h 1016"/>
                <a:gd name="T44" fmla="*/ 1977 w 2192"/>
                <a:gd name="T45" fmla="*/ 267 h 1016"/>
                <a:gd name="T46" fmla="*/ 2010 w 2192"/>
                <a:gd name="T47" fmla="*/ 355 h 1016"/>
                <a:gd name="T48" fmla="*/ 2174 w 2192"/>
                <a:gd name="T49" fmla="*/ 531 h 1016"/>
                <a:gd name="T50" fmla="*/ 2179 w 2192"/>
                <a:gd name="T51" fmla="*/ 576 h 1016"/>
                <a:gd name="T52" fmla="*/ 1123 w 2192"/>
                <a:gd name="T53" fmla="*/ 197 h 1016"/>
                <a:gd name="T54" fmla="*/ 1123 w 2192"/>
                <a:gd name="T55" fmla="*/ 197 h 1016"/>
                <a:gd name="T56" fmla="*/ 1113 w 2192"/>
                <a:gd name="T57" fmla="*/ 459 h 1016"/>
                <a:gd name="T58" fmla="*/ 1042 w 2192"/>
                <a:gd name="T59" fmla="*/ 446 h 1016"/>
                <a:gd name="T60" fmla="*/ 447 w 2192"/>
                <a:gd name="T61" fmla="*/ 812 h 1016"/>
                <a:gd name="T62" fmla="*/ 0 w 2192"/>
                <a:gd name="T63" fmla="*/ 1016 h 1016"/>
                <a:gd name="T64" fmla="*/ 987 w 2192"/>
                <a:gd name="T65" fmla="*/ 73 h 1016"/>
                <a:gd name="T66" fmla="*/ 1123 w 2192"/>
                <a:gd name="T67" fmla="*/ 19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2" h="1016">
                  <a:moveTo>
                    <a:pt x="1949" y="300"/>
                  </a:moveTo>
                  <a:lnTo>
                    <a:pt x="1949" y="300"/>
                  </a:lnTo>
                  <a:lnTo>
                    <a:pt x="1946" y="299"/>
                  </a:lnTo>
                  <a:cubicBezTo>
                    <a:pt x="1946" y="298"/>
                    <a:pt x="1914" y="284"/>
                    <a:pt x="1890" y="310"/>
                  </a:cubicBezTo>
                  <a:lnTo>
                    <a:pt x="1887" y="313"/>
                  </a:lnTo>
                  <a:lnTo>
                    <a:pt x="1937" y="338"/>
                  </a:lnTo>
                  <a:lnTo>
                    <a:pt x="1949" y="300"/>
                  </a:lnTo>
                  <a:close/>
                  <a:moveTo>
                    <a:pt x="2179" y="576"/>
                  </a:moveTo>
                  <a:lnTo>
                    <a:pt x="2179" y="576"/>
                  </a:lnTo>
                  <a:cubicBezTo>
                    <a:pt x="2179" y="576"/>
                    <a:pt x="2157" y="615"/>
                    <a:pt x="2147" y="630"/>
                  </a:cubicBezTo>
                  <a:cubicBezTo>
                    <a:pt x="2137" y="644"/>
                    <a:pt x="2107" y="653"/>
                    <a:pt x="2080" y="641"/>
                  </a:cubicBezTo>
                  <a:cubicBezTo>
                    <a:pt x="2068" y="635"/>
                    <a:pt x="1954" y="568"/>
                    <a:pt x="1910" y="572"/>
                  </a:cubicBezTo>
                  <a:cubicBezTo>
                    <a:pt x="1689" y="591"/>
                    <a:pt x="1629" y="500"/>
                    <a:pt x="1622" y="492"/>
                  </a:cubicBezTo>
                  <a:cubicBezTo>
                    <a:pt x="1615" y="484"/>
                    <a:pt x="1601" y="488"/>
                    <a:pt x="1611" y="504"/>
                  </a:cubicBezTo>
                  <a:cubicBezTo>
                    <a:pt x="1659" y="587"/>
                    <a:pt x="1803" y="626"/>
                    <a:pt x="1803" y="626"/>
                  </a:cubicBezTo>
                  <a:cubicBezTo>
                    <a:pt x="1840" y="716"/>
                    <a:pt x="1845" y="779"/>
                    <a:pt x="1845" y="779"/>
                  </a:cubicBezTo>
                  <a:cubicBezTo>
                    <a:pt x="1808" y="750"/>
                    <a:pt x="1767" y="726"/>
                    <a:pt x="1725" y="706"/>
                  </a:cubicBezTo>
                  <a:cubicBezTo>
                    <a:pt x="1611" y="629"/>
                    <a:pt x="1433" y="535"/>
                    <a:pt x="1188" y="476"/>
                  </a:cubicBezTo>
                  <a:cubicBezTo>
                    <a:pt x="1202" y="281"/>
                    <a:pt x="1300" y="0"/>
                    <a:pt x="1759" y="67"/>
                  </a:cubicBezTo>
                  <a:cubicBezTo>
                    <a:pt x="1759" y="67"/>
                    <a:pt x="1851" y="82"/>
                    <a:pt x="1912" y="124"/>
                  </a:cubicBezTo>
                  <a:cubicBezTo>
                    <a:pt x="1912" y="124"/>
                    <a:pt x="1898" y="140"/>
                    <a:pt x="1878" y="159"/>
                  </a:cubicBezTo>
                  <a:cubicBezTo>
                    <a:pt x="1859" y="178"/>
                    <a:pt x="1880" y="191"/>
                    <a:pt x="1880" y="191"/>
                  </a:cubicBezTo>
                  <a:lnTo>
                    <a:pt x="1977" y="267"/>
                  </a:lnTo>
                  <a:cubicBezTo>
                    <a:pt x="1978" y="307"/>
                    <a:pt x="1980" y="318"/>
                    <a:pt x="2010" y="355"/>
                  </a:cubicBezTo>
                  <a:cubicBezTo>
                    <a:pt x="2041" y="391"/>
                    <a:pt x="2158" y="515"/>
                    <a:pt x="2174" y="531"/>
                  </a:cubicBezTo>
                  <a:cubicBezTo>
                    <a:pt x="2192" y="550"/>
                    <a:pt x="2179" y="576"/>
                    <a:pt x="2179" y="576"/>
                  </a:cubicBezTo>
                  <a:close/>
                  <a:moveTo>
                    <a:pt x="1123" y="197"/>
                  </a:moveTo>
                  <a:lnTo>
                    <a:pt x="1123" y="197"/>
                  </a:lnTo>
                  <a:cubicBezTo>
                    <a:pt x="1098" y="297"/>
                    <a:pt x="1100" y="385"/>
                    <a:pt x="1113" y="459"/>
                  </a:cubicBezTo>
                  <a:cubicBezTo>
                    <a:pt x="1090" y="454"/>
                    <a:pt x="1066" y="450"/>
                    <a:pt x="1042" y="446"/>
                  </a:cubicBezTo>
                  <a:cubicBezTo>
                    <a:pt x="540" y="364"/>
                    <a:pt x="389" y="612"/>
                    <a:pt x="447" y="812"/>
                  </a:cubicBezTo>
                  <a:cubicBezTo>
                    <a:pt x="281" y="875"/>
                    <a:pt x="125" y="946"/>
                    <a:pt x="0" y="1016"/>
                  </a:cubicBezTo>
                  <a:cubicBezTo>
                    <a:pt x="197" y="544"/>
                    <a:pt x="625" y="128"/>
                    <a:pt x="987" y="73"/>
                  </a:cubicBezTo>
                  <a:cubicBezTo>
                    <a:pt x="1105" y="58"/>
                    <a:pt x="1138" y="134"/>
                    <a:pt x="1123" y="19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65124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en-US" sz="600" dirty="0">
                <a:solidFill>
                  <a:srgbClr val="8F92AA"/>
                </a:solidFill>
              </a:rPr>
              <a:t>© </a:t>
            </a:r>
            <a:r>
              <a:rPr lang="is-IS" sz="600" dirty="0">
                <a:solidFill>
                  <a:srgbClr val="8F92AA"/>
                </a:solidFill>
              </a:rPr>
              <a:t>2019</a:t>
            </a:r>
            <a:r>
              <a:rPr lang="en-US" sz="600" dirty="0">
                <a:solidFill>
                  <a:srgbClr val="8F92AA"/>
                </a:solidFill>
              </a:rPr>
              <a:t> Pegasystems Inc</a:t>
            </a:r>
            <a:r>
              <a:rPr lang="en-US" sz="600" baseline="0" dirty="0">
                <a:solidFill>
                  <a:srgbClr val="8F92AA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5532438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3" y="1098550"/>
            <a:ext cx="2652076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2713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438" y="1098550"/>
            <a:ext cx="553180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1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69950"/>
            <a:ext cx="841375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9"/>
            <a:ext cx="8413750" cy="363219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8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780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2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9950"/>
            <a:ext cx="4024314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869950"/>
            <a:ext cx="4024311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122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3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8680"/>
            <a:ext cx="2651760" cy="37938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869950"/>
            <a:ext cx="2651760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869950"/>
            <a:ext cx="2651760" cy="37925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77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mplat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3237"/>
            <a:ext cx="841375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Arial 40pt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" y="740665"/>
            <a:ext cx="8354291" cy="3775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28pt</a:t>
            </a:r>
          </a:p>
          <a:p>
            <a:pPr lvl="1"/>
            <a:r>
              <a:rPr lang="en-US" dirty="0"/>
              <a:t>Arial 24pt</a:t>
            </a:r>
          </a:p>
          <a:p>
            <a:pPr lvl="2"/>
            <a:r>
              <a:rPr lang="en-US" dirty="0"/>
              <a:t>Arial 20pt</a:t>
            </a:r>
          </a:p>
          <a:p>
            <a:pPr lvl="3"/>
            <a:r>
              <a:rPr lang="en-US" dirty="0"/>
              <a:t>Arial 18pt</a:t>
            </a:r>
          </a:p>
          <a:p>
            <a:pPr lvl="4"/>
            <a:r>
              <a:rPr lang="en-US" dirty="0"/>
              <a:t>Arial 18pt</a:t>
            </a:r>
          </a:p>
        </p:txBody>
      </p:sp>
    </p:spTree>
    <p:extLst>
      <p:ext uri="{BB962C8B-B14F-4D97-AF65-F5344CB8AC3E}">
        <p14:creationId xmlns:p14="http://schemas.microsoft.com/office/powerpoint/2010/main" val="36549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alf Photo Orange">
    <p:bg>
      <p:bgPr>
        <a:solidFill>
          <a:srgbClr val="EC5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00 Month 0000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(Edit footer for all slides with View &gt; Header &amp; Footer)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70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5186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hidden">
          <a:xfrm>
            <a:off x="7423150" y="3422650"/>
            <a:ext cx="1720850" cy="1720850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 bwMode="hidden">
          <a:xfrm>
            <a:off x="0" y="3422650"/>
            <a:ext cx="7423150" cy="1720850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3566160"/>
            <a:ext cx="6766560" cy="594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4206240"/>
            <a:ext cx="6766560" cy="27369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596108" y="3659140"/>
            <a:ext cx="1374934" cy="12335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4544166"/>
            <a:ext cx="676656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FF903FA-B838-1346-B180-C3CAEBF1074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35E3AB5-C893-E14C-8B40-E7EAC948DD12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3750" cy="365760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0E83597-20A3-A045-8D5C-68EDB4BF4ADC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4024314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098550"/>
            <a:ext cx="402431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A96359A4-9422-594C-B231-B402B3C87161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1098550"/>
            <a:ext cx="2651760" cy="35639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8343035F-9BB5-384A-BEFE-AED8EBA87372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5532438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3" y="1098550"/>
            <a:ext cx="2652076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914400" y="4823460"/>
            <a:ext cx="8229600" cy="320040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823460"/>
            <a:ext cx="914400" cy="320040"/>
            <a:chOff x="0" y="4823460"/>
            <a:chExt cx="914400" cy="320040"/>
          </a:xfrm>
        </p:grpSpPr>
        <p:sp>
          <p:nvSpPr>
            <p:cNvPr id="10" name="Rectangle 9"/>
            <p:cNvSpPr/>
            <p:nvPr userDrawn="1"/>
          </p:nvSpPr>
          <p:spPr bwMode="hidden">
            <a:xfrm>
              <a:off x="0" y="4823460"/>
              <a:ext cx="914400" cy="32004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 bwMode="invGray">
            <a:xfrm>
              <a:off x="114300" y="4884196"/>
              <a:ext cx="685800" cy="19856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182880"/>
            <a:ext cx="8413750" cy="6858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097280"/>
            <a:ext cx="8413749" cy="3566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914" y="4853288"/>
            <a:ext cx="7360287" cy="1825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53288"/>
            <a:ext cx="320040" cy="1825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bg1"/>
                </a:solidFill>
              </a:defRPr>
            </a:lvl1pPr>
          </a:lstStyle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68" r:id="rId6"/>
    <p:sldLayoutId id="2147483652" r:id="rId7"/>
    <p:sldLayoutId id="2147483656" r:id="rId8"/>
    <p:sldLayoutId id="2147483670" r:id="rId9"/>
    <p:sldLayoutId id="2147483671" r:id="rId10"/>
    <p:sldLayoutId id="2147483669" r:id="rId11"/>
    <p:sldLayoutId id="2147483678" r:id="rId12"/>
    <p:sldLayoutId id="2147483679" r:id="rId13"/>
    <p:sldLayoutId id="2147483680" r:id="rId14"/>
    <p:sldLayoutId id="2147483651" r:id="rId15"/>
    <p:sldLayoutId id="2147483672" r:id="rId16"/>
    <p:sldLayoutId id="2147483677" r:id="rId17"/>
    <p:sldLayoutId id="2147483676" r:id="rId18"/>
    <p:sldLayoutId id="2147483658" r:id="rId19"/>
    <p:sldLayoutId id="2147483659" r:id="rId20"/>
    <p:sldLayoutId id="2147483660" r:id="rId21"/>
    <p:sldLayoutId id="2147483661" r:id="rId22"/>
    <p:sldLayoutId id="2147483667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54" r:id="rId29"/>
    <p:sldLayoutId id="2147483655" r:id="rId30"/>
    <p:sldLayoutId id="2147483681" r:id="rId31"/>
    <p:sldLayoutId id="2147483682" r:id="rId32"/>
    <p:sldLayoutId id="2147483683" r:id="rId33"/>
    <p:sldLayoutId id="2147483684" r:id="rId34"/>
    <p:sldLayoutId id="2147483657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2" r:id="rId42"/>
    <p:sldLayoutId id="2147483693" r:id="rId43"/>
    <p:sldLayoutId id="2147483694" r:id="rId44"/>
    <p:sldLayoutId id="2147483696" r:id="rId45"/>
    <p:sldLayoutId id="2147483697" r:id="rId46"/>
    <p:sldLayoutId id="2147483698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900"/>
        </a:spcBef>
        <a:buClr>
          <a:schemeClr val="tx2"/>
        </a:buClr>
        <a:buSzPct val="120000"/>
        <a:buFont typeface="Calibri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" userDrawn="1">
          <p15:clr>
            <a:srgbClr val="F26B43"/>
          </p15:clr>
        </p15:guide>
        <p15:guide id="2" pos="230" userDrawn="1">
          <p15:clr>
            <a:srgbClr val="F26B43"/>
          </p15:clr>
        </p15:guide>
        <p15:guide id="3" orient="horz" pos="548" userDrawn="1">
          <p15:clr>
            <a:srgbClr val="F26B43"/>
          </p15:clr>
        </p15:guide>
        <p15:guide id="4" orient="horz" pos="69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orient="horz" pos="2937" userDrawn="1">
          <p15:clr>
            <a:srgbClr val="F26B43"/>
          </p15:clr>
        </p15:guide>
        <p15:guide id="7" pos="2765" userDrawn="1">
          <p15:clr>
            <a:srgbClr val="F26B43"/>
          </p15:clr>
        </p15:guide>
        <p15:guide id="8" pos="2995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045" userDrawn="1">
          <p15:clr>
            <a:srgbClr val="F26B43"/>
          </p15:clr>
        </p15:guide>
        <p15:guide id="11" pos="3715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2880" userDrawn="1">
          <p15:clr>
            <a:srgbClr val="F26B43"/>
          </p15:clr>
        </p15:guide>
        <p15:guide id="14" pos="46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2/07/change-should-be-reality-not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leadershipfreak.wordpress.com/2010/04/1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esheninger.blogspot.com/2012/07/change-should-be-reality-not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refreshmentrefuge.blogspot.com/2012/05/kosher-chocolate-chips-cookie-crumbl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vimeo.com/1425159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boagworld.com/business-strategy/building-arguments-for-chang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2/07/10-reasons-to-follow-european-approach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commons.wikimedia.org/wiki/File:Aeropuerto,_Gibraltar,_2015-12-09,_DD_0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234" y="3863340"/>
            <a:ext cx="6766560" cy="594360"/>
          </a:xfrm>
        </p:spPr>
        <p:txBody>
          <a:bodyPr>
            <a:normAutofit/>
          </a:bodyPr>
          <a:lstStyle/>
          <a:p>
            <a:r>
              <a:rPr lang="en-US" dirty="0"/>
              <a:t>Journey Centric Delivery: Embracing Change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81294-3F94-4D6D-AC7E-04783D1A5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37786"/>
            <a:ext cx="4845050" cy="3228805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160538A-F0D0-46D9-BACD-2FBF08521F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6326" b="16326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028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I still need a change control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Yes … and it doesn’t matter what type of methodology you’re using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Even agile projects need a change control process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The important question is not </a:t>
            </a:r>
            <a:r>
              <a:rPr lang="en-US" sz="1600" b="1" u="sng" dirty="0"/>
              <a:t>whether</a:t>
            </a:r>
            <a:r>
              <a:rPr lang="en-US" sz="1600" dirty="0"/>
              <a:t> you need a change control process, but </a:t>
            </a:r>
            <a:r>
              <a:rPr lang="en-US" sz="1600" b="1" u="sng" dirty="0"/>
              <a:t>when</a:t>
            </a:r>
            <a:r>
              <a:rPr lang="en-US" sz="1600" dirty="0"/>
              <a:t> you need it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E935AC-D58B-48F1-B8D8-A6517A52A8D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4563" y="1184195"/>
            <a:ext cx="4024312" cy="3392647"/>
          </a:xfrm>
        </p:spPr>
      </p:pic>
    </p:spTree>
    <p:extLst>
      <p:ext uri="{BB962C8B-B14F-4D97-AF65-F5344CB8AC3E}">
        <p14:creationId xmlns:p14="http://schemas.microsoft.com/office/powerpoint/2010/main" val="39511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DF16-DDF7-4877-92C4-05DDE808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98550"/>
            <a:ext cx="8413115" cy="3563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If your PO approves the change, AND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Your team hasn’t started working on it yet, AND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The change only affects your team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Then you don’t need to go through a change control process.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Document the change in the project’s change log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Add backlog item(s) to describe the change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Allow the PO to prioritize them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F7446-F790-459A-8274-5F5E4285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82880"/>
            <a:ext cx="8413750" cy="685800"/>
          </a:xfrm>
        </p:spPr>
        <p:txBody>
          <a:bodyPr/>
          <a:lstStyle/>
          <a:p>
            <a:r>
              <a:rPr lang="en-US" dirty="0"/>
              <a:t>Not every change needs a change control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CCC0-B22B-4E6F-8FA4-096A8FA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DF16-DDF7-4877-92C4-05DDE808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98550"/>
            <a:ext cx="8455347" cy="3563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Stakeholders want to swap new work for work already completed, OR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Stakeholders want to swap something big for something small*, OR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The proposed change adversely affects another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This might not be a case of simply causing them additional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For example, when implementing a proposed change would delay development of a capability on which that other team depends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 i="1" dirty="0">
                <a:solidFill>
                  <a:schemeClr val="accent3"/>
                </a:solidFill>
              </a:rPr>
              <a:t>Swapping something small for something big does not require utilizing the change control process, but it does still involve recording the change in the project’s change log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F7446-F790-459A-8274-5F5E4285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need a change control process when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CCC0-B22B-4E6F-8FA4-096A8FA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7446-F790-459A-8274-5F5E4285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even agile projects need a change control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DF16-DDF7-4877-92C4-05DDE808DA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2000" dirty="0"/>
              <a:t>They just don’t need it as often as some people think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CCC0-B22B-4E6F-8FA4-096A8FA28A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E25B857-4E9C-4716-827B-9325C288FA3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4750" y="1098550"/>
            <a:ext cx="3563938" cy="3563938"/>
          </a:xfrm>
        </p:spPr>
      </p:pic>
    </p:spTree>
    <p:extLst>
      <p:ext uri="{BB962C8B-B14F-4D97-AF65-F5344CB8AC3E}">
        <p14:creationId xmlns:p14="http://schemas.microsoft.com/office/powerpoint/2010/main" val="10399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7BD830F-DFF3-429A-B279-DFB6531C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2E74AA4-1B42-411E-8ADC-6281FB25E0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change control process is part of the multi-level governance agreed to at project start</a:t>
            </a:r>
          </a:p>
          <a:p>
            <a:endParaRPr lang="en-US" sz="1600" dirty="0"/>
          </a:p>
          <a:p>
            <a:r>
              <a:rPr lang="en-US" sz="1600" dirty="0"/>
              <a:t>A discussion about the details of change management </a:t>
            </a:r>
            <a:r>
              <a:rPr lang="en-US" sz="1600" b="1" u="sng" dirty="0"/>
              <a:t>must</a:t>
            </a:r>
            <a:r>
              <a:rPr lang="en-US" sz="1600" dirty="0"/>
              <a:t> be held with the client </a:t>
            </a:r>
            <a:r>
              <a:rPr lang="en-US" sz="1600" b="1" u="sng" dirty="0"/>
              <a:t>before</a:t>
            </a:r>
            <a:r>
              <a:rPr lang="en-US" sz="1600" dirty="0"/>
              <a:t> the program starts</a:t>
            </a:r>
          </a:p>
          <a:p>
            <a:endParaRPr lang="en-US" sz="1600" dirty="0"/>
          </a:p>
          <a:p>
            <a:r>
              <a:rPr lang="en-US" sz="1600" dirty="0"/>
              <a:t>It is part of the weekly project-level governance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5654-5F89-4970-8850-5DE75644312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3488F7-02E8-4CC8-8E75-A3B2C5BCF056}"/>
              </a:ext>
            </a:extLst>
          </p:cNvPr>
          <p:cNvGrpSpPr/>
          <p:nvPr/>
        </p:nvGrpSpPr>
        <p:grpSpPr>
          <a:xfrm>
            <a:off x="5162962" y="679450"/>
            <a:ext cx="3207510" cy="3784600"/>
            <a:chOff x="1098113" y="833082"/>
            <a:chExt cx="3207510" cy="378460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D8127200-6132-44F0-BF7A-E07F0A547E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4815482"/>
                </p:ext>
              </p:extLst>
            </p:nvPr>
          </p:nvGraphicFramePr>
          <p:xfrm>
            <a:off x="1105223" y="833082"/>
            <a:ext cx="32004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Curved Right Arrow 3">
              <a:extLst>
                <a:ext uri="{FF2B5EF4-FFF2-40B4-BE49-F238E27FC236}">
                  <a16:creationId xmlns:a16="http://schemas.microsoft.com/office/drawing/2014/main" id="{59BEF062-F18A-4162-B691-3EDA22FF31F0}"/>
                </a:ext>
              </a:extLst>
            </p:cNvPr>
            <p:cNvSpPr/>
            <p:nvPr/>
          </p:nvSpPr>
          <p:spPr>
            <a:xfrm rot="1269910">
              <a:off x="1841128" y="1455532"/>
              <a:ext cx="376389" cy="838200"/>
            </a:xfrm>
            <a:prstGeom prst="curvedRightArrow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12">
              <a:extLst>
                <a:ext uri="{FF2B5EF4-FFF2-40B4-BE49-F238E27FC236}">
                  <a16:creationId xmlns:a16="http://schemas.microsoft.com/office/drawing/2014/main" id="{D071C681-9CF1-4B7F-9BE7-F5780BF7B549}"/>
                </a:ext>
              </a:extLst>
            </p:cNvPr>
            <p:cNvSpPr/>
            <p:nvPr/>
          </p:nvSpPr>
          <p:spPr>
            <a:xfrm rot="1269910">
              <a:off x="1098113" y="3221028"/>
              <a:ext cx="376389" cy="838200"/>
            </a:xfrm>
            <a:prstGeom prst="curvedRightArrow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14">
              <a:extLst>
                <a:ext uri="{FF2B5EF4-FFF2-40B4-BE49-F238E27FC236}">
                  <a16:creationId xmlns:a16="http://schemas.microsoft.com/office/drawing/2014/main" id="{ECE65DDE-EFE5-4E1E-9939-C5964940BE0A}"/>
                </a:ext>
              </a:extLst>
            </p:cNvPr>
            <p:cNvSpPr/>
            <p:nvPr/>
          </p:nvSpPr>
          <p:spPr>
            <a:xfrm rot="9629714">
              <a:off x="3253331" y="1474421"/>
              <a:ext cx="376389" cy="838200"/>
            </a:xfrm>
            <a:prstGeom prst="curvedRightArrow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>
                <a:solidFill>
                  <a:schemeClr val="tx1"/>
                </a:solidFill>
              </a:endParaRPr>
            </a:p>
          </p:txBody>
        </p:sp>
        <p:sp>
          <p:nvSpPr>
            <p:cNvPr id="11" name="Curved Right Arrow 15">
              <a:extLst>
                <a:ext uri="{FF2B5EF4-FFF2-40B4-BE49-F238E27FC236}">
                  <a16:creationId xmlns:a16="http://schemas.microsoft.com/office/drawing/2014/main" id="{63C64316-3F6D-44D1-81F9-B584615AFDCA}"/>
                </a:ext>
              </a:extLst>
            </p:cNvPr>
            <p:cNvSpPr/>
            <p:nvPr/>
          </p:nvSpPr>
          <p:spPr>
            <a:xfrm rot="9629714">
              <a:off x="3911484" y="3143935"/>
              <a:ext cx="376389" cy="838200"/>
            </a:xfrm>
            <a:prstGeom prst="curvedRightArrow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26B53-CB9D-4D81-B093-C3689BBFCFF5}"/>
                </a:ext>
              </a:extLst>
            </p:cNvPr>
            <p:cNvSpPr txBox="1"/>
            <p:nvPr/>
          </p:nvSpPr>
          <p:spPr>
            <a:xfrm rot="3945943">
              <a:off x="3405626" y="2663404"/>
              <a:ext cx="658130" cy="2432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900"/>
                </a:spcBef>
                <a:buClr>
                  <a:srgbClr val="00A6A7"/>
                </a:buClr>
              </a:pPr>
              <a:r>
                <a:rPr lang="en-US" sz="1600" dirty="0"/>
                <a:t>Raises</a:t>
              </a:r>
              <a:endParaRPr lang="en-AU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106158-A5DB-4B70-9E14-C1ED27FA6471}"/>
                </a:ext>
              </a:extLst>
            </p:cNvPr>
            <p:cNvSpPr txBox="1"/>
            <p:nvPr/>
          </p:nvSpPr>
          <p:spPr>
            <a:xfrm rot="17791757">
              <a:off x="1186749" y="2583366"/>
              <a:ext cx="937186" cy="303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900"/>
                </a:spcBef>
                <a:buClr>
                  <a:srgbClr val="00A6A7"/>
                </a:buClr>
              </a:pPr>
              <a:r>
                <a:rPr lang="en-US" sz="1600" dirty="0"/>
                <a:t>Resolves</a:t>
              </a:r>
              <a:endParaRPr lang="en-A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9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creating change requests?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206876" cy="3862070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Even for a proposed change that stays within the Scrum team, if implementing it involves a change to a contractual agreement a change request is required</a:t>
            </a: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Impact to the agreement could involve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Scope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Deliverables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Cost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Assumptions</a:t>
            </a:r>
          </a:p>
          <a:p>
            <a:pPr lvl="2"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For example, Dependencies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There are </a:t>
            </a:r>
            <a:r>
              <a:rPr lang="en-US" sz="1600" b="1" dirty="0">
                <a:solidFill>
                  <a:srgbClr val="C00000"/>
                </a:solidFill>
              </a:rPr>
              <a:t>3 types of change requests </a:t>
            </a:r>
            <a:r>
              <a:rPr lang="en-US" sz="1600" dirty="0"/>
              <a:t>…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E935AC-D58B-48F1-B8D8-A6517A52A8D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4563" y="1184195"/>
            <a:ext cx="4024312" cy="3392647"/>
          </a:xfrm>
        </p:spPr>
      </p:pic>
    </p:spTree>
    <p:extLst>
      <p:ext uri="{BB962C8B-B14F-4D97-AF65-F5344CB8AC3E}">
        <p14:creationId xmlns:p14="http://schemas.microsoft.com/office/powerpoint/2010/main" val="2143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8527355" cy="3563938"/>
          </a:xfrm>
        </p:spPr>
        <p:txBody>
          <a:bodyPr>
            <a:normAutofit/>
          </a:bodyPr>
          <a:lstStyle/>
          <a:p>
            <a:r>
              <a:rPr lang="en-US" sz="1800" dirty="0"/>
              <a:t>Any change that affects the contract or Statement of Work must go through the change control process</a:t>
            </a:r>
          </a:p>
          <a:p>
            <a:endParaRPr lang="en-US" sz="1800" dirty="0"/>
          </a:p>
          <a:p>
            <a:r>
              <a:rPr lang="en-US" sz="1800" dirty="0"/>
              <a:t>Examples</a:t>
            </a:r>
          </a:p>
          <a:p>
            <a:pPr lvl="1"/>
            <a:r>
              <a:rPr lang="en-US" sz="1800" dirty="0"/>
              <a:t>Customer changes project timelines or milestone dates</a:t>
            </a:r>
          </a:p>
          <a:p>
            <a:pPr lvl="1"/>
            <a:r>
              <a:rPr lang="en-US" sz="1800" dirty="0"/>
              <a:t>Customer asks to swap out functionality if functionality is included in the Statement of Work</a:t>
            </a:r>
          </a:p>
          <a:p>
            <a:pPr lvl="1"/>
            <a:r>
              <a:rPr lang="en-US" sz="1800" dirty="0"/>
              <a:t>Customer adds scope/functionality</a:t>
            </a:r>
          </a:p>
          <a:p>
            <a:pPr lvl="1"/>
            <a:r>
              <a:rPr lang="en-US" sz="1800" dirty="0"/>
              <a:t>Customer requests simple contractual end-date change to allow for billing beyond the contract’s end date (not because the project is late)</a:t>
            </a:r>
          </a:p>
          <a:p>
            <a:pPr lvl="1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1. Commercial/Contractual Impact</a:t>
            </a:r>
          </a:p>
        </p:txBody>
      </p:sp>
    </p:spTree>
    <p:extLst>
      <p:ext uri="{BB962C8B-B14F-4D97-AF65-F5344CB8AC3E}">
        <p14:creationId xmlns:p14="http://schemas.microsoft.com/office/powerpoint/2010/main" val="30226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8527355" cy="3563938"/>
          </a:xfrm>
        </p:spPr>
        <p:txBody>
          <a:bodyPr>
            <a:normAutofit/>
          </a:bodyPr>
          <a:lstStyle/>
          <a:p>
            <a:r>
              <a:rPr lang="en-US" sz="1800" dirty="0"/>
              <a:t>Per the discussion above, some changes can be approved by the relevant Product Owner alone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 proposed change must meet all of the following criteria:</a:t>
            </a:r>
          </a:p>
          <a:p>
            <a:pPr lvl="1"/>
            <a:r>
              <a:rPr lang="en-US" sz="1800" dirty="0"/>
              <a:t>The Product Owner approves the change</a:t>
            </a:r>
          </a:p>
          <a:p>
            <a:pPr lvl="1"/>
            <a:r>
              <a:rPr lang="en-US" sz="1800" dirty="0"/>
              <a:t>The Scrum team has not started working on it yet</a:t>
            </a:r>
          </a:p>
          <a:p>
            <a:pPr lvl="1"/>
            <a:r>
              <a:rPr lang="en-US" sz="1800" dirty="0"/>
              <a:t>The change affects only that Scrum team</a:t>
            </a:r>
          </a:p>
          <a:p>
            <a:endParaRPr lang="en-US" sz="1800" dirty="0"/>
          </a:p>
          <a:p>
            <a:r>
              <a:rPr lang="en-US" sz="1800" dirty="0"/>
              <a:t>The change must still be documented in the project’s change log</a:t>
            </a:r>
          </a:p>
          <a:p>
            <a:pPr lvl="1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2. No commercial impact, no approval needed</a:t>
            </a:r>
          </a:p>
        </p:txBody>
      </p:sp>
    </p:spTree>
    <p:extLst>
      <p:ext uri="{BB962C8B-B14F-4D97-AF65-F5344CB8AC3E}">
        <p14:creationId xmlns:p14="http://schemas.microsoft.com/office/powerpoint/2010/main" val="2097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8527355" cy="3563938"/>
          </a:xfrm>
        </p:spPr>
        <p:txBody>
          <a:bodyPr>
            <a:normAutofit/>
          </a:bodyPr>
          <a:lstStyle/>
          <a:p>
            <a:r>
              <a:rPr lang="en-US" sz="1800" dirty="0"/>
              <a:t>Pega recommends that some proposed changes go through the change control process even if they have no commercial or contractual impact</a:t>
            </a:r>
          </a:p>
          <a:p>
            <a:endParaRPr lang="en-US" sz="1800" dirty="0"/>
          </a:p>
          <a:p>
            <a:r>
              <a:rPr lang="en-US" sz="1800" dirty="0"/>
              <a:t>Examples:</a:t>
            </a:r>
          </a:p>
          <a:p>
            <a:pPr lvl="1"/>
            <a:r>
              <a:rPr lang="en-US" sz="1800" dirty="0"/>
              <a:t>Change of branding</a:t>
            </a:r>
          </a:p>
          <a:p>
            <a:pPr lvl="1"/>
            <a:r>
              <a:rPr lang="en-US" sz="1800" dirty="0"/>
              <a:t>Impact to another project</a:t>
            </a:r>
          </a:p>
          <a:p>
            <a:pPr lvl="1"/>
            <a:r>
              <a:rPr lang="en-US" sz="1800" dirty="0"/>
              <a:t>Impact to another Scrum team</a:t>
            </a:r>
          </a:p>
          <a:p>
            <a:pPr lvl="1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3. No commercial impact, approval required</a:t>
            </a:r>
          </a:p>
        </p:txBody>
      </p:sp>
    </p:spTree>
    <p:extLst>
      <p:ext uri="{BB962C8B-B14F-4D97-AF65-F5344CB8AC3E}">
        <p14:creationId xmlns:p14="http://schemas.microsoft.com/office/powerpoint/2010/main" val="32513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A5CA-5C70-40A8-BFE3-C41EA01E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growing backlog</a:t>
            </a:r>
            <a:br>
              <a:rPr lang="en-US" dirty="0"/>
            </a:br>
            <a:r>
              <a:rPr lang="en-US" dirty="0"/>
              <a:t>is not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3841-387F-40EC-9459-1A7894DF57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growing backlog can – within reason – be a very good thing</a:t>
            </a:r>
          </a:p>
          <a:p>
            <a:endParaRPr lang="en-US" sz="1600" dirty="0"/>
          </a:p>
          <a:p>
            <a:r>
              <a:rPr lang="en-US" sz="1600" dirty="0"/>
              <a:t>It means that the business and technical teams are thinking and observing</a:t>
            </a:r>
          </a:p>
          <a:p>
            <a:endParaRPr lang="en-US" sz="1600" dirty="0"/>
          </a:p>
          <a:p>
            <a:r>
              <a:rPr lang="en-US" sz="1600" dirty="0"/>
              <a:t>Remember: the fact that an item is in the backlog doesn’t mean that it will be delivered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8B74EC-6B8F-452A-8DB8-63E90D7659A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10537" y="869950"/>
            <a:ext cx="2543175" cy="3810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2537E-27E7-4470-A3B1-A55F08F092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BC27D-1DCC-4413-B476-B2C3ACA8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module?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34E29-D8AB-4A25-A79E-75B782D6CA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deck discusses handling change in efforts utilizing Journey Centric Delivery</a:t>
            </a:r>
          </a:p>
          <a:p>
            <a:endParaRPr lang="en-US" sz="1600" dirty="0"/>
          </a:p>
          <a:p>
            <a:r>
              <a:rPr lang="en-US" sz="1600" dirty="0"/>
              <a:t>It is intended for a broad audience, including</a:t>
            </a:r>
          </a:p>
          <a:p>
            <a:pPr lvl="1"/>
            <a:r>
              <a:rPr lang="en-US" sz="1600" dirty="0"/>
              <a:t>Customers</a:t>
            </a:r>
          </a:p>
          <a:p>
            <a:pPr lvl="1"/>
            <a:r>
              <a:rPr lang="en-US" sz="1600" dirty="0"/>
              <a:t>Clients</a:t>
            </a:r>
          </a:p>
          <a:p>
            <a:pPr lvl="1"/>
            <a:r>
              <a:rPr lang="en-US" sz="1600" dirty="0"/>
              <a:t>Partners</a:t>
            </a:r>
          </a:p>
          <a:p>
            <a:pPr lvl="1"/>
            <a:r>
              <a:rPr lang="en-US" sz="1600" dirty="0"/>
              <a:t>Pega salespeople</a:t>
            </a:r>
          </a:p>
          <a:p>
            <a:pPr lvl="1"/>
            <a:r>
              <a:rPr lang="en-US" sz="1600" dirty="0"/>
              <a:t>Pega Consulting professionals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E29E30-E864-4C9D-B83D-15A5D624DEC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4563" y="1748681"/>
            <a:ext cx="4024312" cy="2263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5365-57F9-4334-9700-593FCB2D18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4" y="0"/>
            <a:ext cx="8336107" cy="482095"/>
          </a:xfrm>
        </p:spPr>
        <p:txBody>
          <a:bodyPr>
            <a:normAutofit/>
          </a:bodyPr>
          <a:lstStyle/>
          <a:p>
            <a:r>
              <a:rPr lang="en-US" dirty="0"/>
              <a:t>Tips for embracing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666750"/>
            <a:ext cx="8732520" cy="406524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Product owner is the custodian of change in an agile environment</a:t>
            </a:r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Make sure that embracing change is expected from project inception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Project Charter / Kickoff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Clear roles &amp; responsibilities </a:t>
            </a:r>
          </a:p>
          <a:p>
            <a:pPr marL="942975" lvl="2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Product Owners, Stakeholders in Reviews, Teams, etc.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Guardrails for a change management board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Expected behaviors for change</a:t>
            </a:r>
          </a:p>
          <a:p>
            <a:pPr marL="342900" lvl="1" indent="0">
              <a:spcBef>
                <a:spcPts val="450"/>
              </a:spcBef>
              <a:buClr>
                <a:schemeClr val="tx1"/>
              </a:buClr>
              <a:buSzPct val="80000"/>
              <a:buNone/>
            </a:pPr>
            <a:endParaRPr lang="en-US" sz="1600" dirty="0"/>
          </a:p>
          <a:p>
            <a:pPr>
              <a:spcBef>
                <a:spcPts val="450"/>
              </a:spcBef>
              <a:buClr>
                <a:schemeClr val="tx1"/>
              </a:buClr>
              <a:buSzPct val="80000"/>
            </a:pPr>
            <a:r>
              <a:rPr lang="en-US" sz="1600" dirty="0"/>
              <a:t>Hold those involved to expected behaviors during product builds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Especially for management and customers/stakeholders</a:t>
            </a:r>
          </a:p>
          <a:p>
            <a:pPr marL="600075" lvl="1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Takes greater discipline to be self-organized</a:t>
            </a:r>
          </a:p>
          <a:p>
            <a:pPr marL="942975" lvl="2" indent="-257175">
              <a:spcBef>
                <a:spcPts val="450"/>
              </a:spcBef>
              <a:buClr>
                <a:schemeClr val="tx1"/>
              </a:buClr>
              <a:buSzPct val="80000"/>
              <a:buFont typeface="Franklin Gothic Book" panose="020B0503020102020204" pitchFamily="34" charset="0"/>
              <a:buChar char="―"/>
            </a:pPr>
            <a:r>
              <a:rPr lang="en-US" sz="1600" dirty="0"/>
              <a:t>With great power comes greater responsibility…</a:t>
            </a:r>
          </a:p>
          <a:p>
            <a:pPr marL="342900" lvl="1" indent="0">
              <a:spcBef>
                <a:spcPts val="450"/>
              </a:spcBef>
              <a:buClr>
                <a:schemeClr val="tx1"/>
              </a:buClr>
              <a:buSzPct val="8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79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06E0-E0E3-450B-BE2A-FC61589A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#1:</a:t>
            </a:r>
            <a:br>
              <a:rPr lang="en-US" dirty="0"/>
            </a:br>
            <a:r>
              <a:rPr lang="en-US" dirty="0"/>
              <a:t>Don’t avoid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2D09-9D8A-45F9-9EF6-AF7E73AEBA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Embracing change is an agile practice because it’s a good idea.</a:t>
            </a:r>
          </a:p>
          <a:p>
            <a:endParaRPr lang="en-US" sz="1600" dirty="0"/>
          </a:p>
          <a:p>
            <a:r>
              <a:rPr lang="en-US" sz="1600" dirty="0"/>
              <a:t>Adaptiveness creates a performance gap between the top performers and the rest of the pack</a:t>
            </a:r>
          </a:p>
          <a:p>
            <a:endParaRPr lang="en-US" sz="1600" dirty="0"/>
          </a:p>
          <a:p>
            <a:r>
              <a:rPr lang="en-US" sz="1600" dirty="0"/>
              <a:t>Pega’s company motto is “Build for Change”, not “Build for </a:t>
            </a:r>
            <a:r>
              <a:rPr lang="en-US" sz="1600" i="1" dirty="0"/>
              <a:t>status quo</a:t>
            </a:r>
            <a:r>
              <a:rPr lang="en-US" sz="1600" dirty="0"/>
              <a:t>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1FEEB9-6BF5-4622-8614-FD8C79B1908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4750" y="1098550"/>
            <a:ext cx="3563938" cy="35639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AD8AC-5D86-484D-BE7F-379AD33C1B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06E0-E0E3-450B-BE2A-FC61589A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#2:</a:t>
            </a:r>
            <a:br>
              <a:rPr lang="en-US" dirty="0"/>
            </a:br>
            <a:r>
              <a:rPr lang="en-US" dirty="0"/>
              <a:t>Do handle change wisely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2D09-9D8A-45F9-9EF6-AF7E73AEBA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Embracing change doesn’t mean</a:t>
            </a:r>
            <a:br>
              <a:rPr lang="en-US" sz="1600" dirty="0"/>
            </a:br>
            <a:r>
              <a:rPr lang="en-US" sz="1600" dirty="0"/>
              <a:t>embracing chaos</a:t>
            </a:r>
          </a:p>
          <a:p>
            <a:endParaRPr lang="en-US" sz="1600" dirty="0"/>
          </a:p>
          <a:p>
            <a:r>
              <a:rPr lang="en-US" sz="1600" dirty="0"/>
              <a:t>Scrum and Journey Centric Delivery are designed to handle change – even welcome it – with discipline</a:t>
            </a:r>
          </a:p>
          <a:p>
            <a:endParaRPr lang="en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0B0B34-9C35-454E-8687-652C01614E0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4563" y="1371402"/>
            <a:ext cx="4024312" cy="301823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AD8AC-5D86-484D-BE7F-379AD33C1B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06E0-E0E3-450B-BE2A-FC61589A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#3: Keep these constant during a sprint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2D09-9D8A-45F9-9EF6-AF7E73AEBA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Sprint length</a:t>
            </a:r>
          </a:p>
          <a:p>
            <a:endParaRPr lang="en-US" sz="1800" dirty="0"/>
          </a:p>
          <a:p>
            <a:r>
              <a:rPr lang="en-US" sz="1800" dirty="0"/>
              <a:t>Sprint goals</a:t>
            </a:r>
          </a:p>
          <a:p>
            <a:endParaRPr lang="en-US" sz="1800" dirty="0"/>
          </a:p>
          <a:p>
            <a:r>
              <a:rPr lang="en-US" sz="1800" dirty="0"/>
              <a:t>Definition of Ready</a:t>
            </a:r>
          </a:p>
          <a:p>
            <a:endParaRPr lang="en-US" sz="1800" dirty="0"/>
          </a:p>
          <a:p>
            <a:r>
              <a:rPr lang="en-US" sz="1800" dirty="0"/>
              <a:t>Definition of Done</a:t>
            </a:r>
          </a:p>
          <a:p>
            <a:endParaRPr lang="en-US" sz="1800" dirty="0"/>
          </a:p>
          <a:p>
            <a:r>
              <a:rPr lang="en-US" sz="1800" dirty="0"/>
              <a:t>Team composition</a:t>
            </a:r>
          </a:p>
          <a:p>
            <a:endParaRPr lang="en-US" sz="16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53B6DF6-1D75-49A9-BF8E-15EE8149D04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5999" y="1594263"/>
            <a:ext cx="3901440" cy="25725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AD8AC-5D86-484D-BE7F-379AD33C1B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8167" y="323304"/>
            <a:ext cx="8925833" cy="3762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/>
              <a:t>Backlogs are great for handling change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5879943" y="743144"/>
            <a:ext cx="201139" cy="1210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" name="Right Brace 5"/>
          <p:cNvSpPr/>
          <p:nvPr/>
        </p:nvSpPr>
        <p:spPr>
          <a:xfrm>
            <a:off x="5905039" y="2040087"/>
            <a:ext cx="176043" cy="1816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6192084" y="994583"/>
            <a:ext cx="2529164" cy="7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400" dirty="0"/>
              <a:t>In Scope for Current Release-</a:t>
            </a:r>
          </a:p>
          <a:p>
            <a:r>
              <a:rPr lang="en-US" sz="1400" dirty="0"/>
              <a:t>Total Effort Estimate: 35 days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006194" y="3979069"/>
            <a:ext cx="176043" cy="2384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160706" y="2671272"/>
            <a:ext cx="1512138" cy="5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Future Release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66" y="469167"/>
            <a:ext cx="5425928" cy="42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6208037" y="3825962"/>
            <a:ext cx="2756451" cy="5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Proposed Changes added to Backlog</a:t>
            </a:r>
          </a:p>
        </p:txBody>
      </p:sp>
      <p:sp>
        <p:nvSpPr>
          <p:cNvPr id="13" name="Oval 12"/>
          <p:cNvSpPr/>
          <p:nvPr/>
        </p:nvSpPr>
        <p:spPr>
          <a:xfrm>
            <a:off x="3169035" y="3851747"/>
            <a:ext cx="906010" cy="61726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7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775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971" y="36989"/>
            <a:ext cx="9046029" cy="375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Incorporating changes into future sprint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5297260" y="864467"/>
            <a:ext cx="166688" cy="10414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" name="Right Brace 5"/>
          <p:cNvSpPr/>
          <p:nvPr/>
        </p:nvSpPr>
        <p:spPr>
          <a:xfrm>
            <a:off x="5306785" y="2457450"/>
            <a:ext cx="157163" cy="19141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02111" y="1235757"/>
            <a:ext cx="2976282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Current Scope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11636" y="1878541"/>
            <a:ext cx="3108552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Changes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11636" y="3292011"/>
            <a:ext cx="3070452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Future Release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5487761" y="1283138"/>
            <a:ext cx="523875" cy="19483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>
              <a:ln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487761" y="3348461"/>
            <a:ext cx="523875" cy="1948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>
              <a:ln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487761" y="1949995"/>
            <a:ext cx="523875" cy="1948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>
              <a:ln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23" y="615120"/>
            <a:ext cx="4333875" cy="37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5297260" y="1922161"/>
            <a:ext cx="166688" cy="2505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6" name="Right Brace 15"/>
          <p:cNvSpPr/>
          <p:nvPr/>
        </p:nvSpPr>
        <p:spPr>
          <a:xfrm>
            <a:off x="5306785" y="2286000"/>
            <a:ext cx="166688" cy="1362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011635" y="2227721"/>
            <a:ext cx="2780561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20" tIns="30460" rIns="60920" bIns="30460">
            <a:spAutoFit/>
          </a:bodyPr>
          <a:lstStyle/>
          <a:p>
            <a:r>
              <a:rPr lang="en-US" sz="1600" dirty="0"/>
              <a:t>De-Scoped Item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5478236" y="2286000"/>
            <a:ext cx="523875" cy="1948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20" tIns="30460" rIns="60920" bIns="30460" anchor="ctr"/>
          <a:lstStyle/>
          <a:p>
            <a:pPr algn="ctr">
              <a:defRPr/>
            </a:pPr>
            <a:endParaRPr lang="en-US" sz="1350" dirty="0">
              <a:ln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21774" y="1868008"/>
            <a:ext cx="836435" cy="515411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7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6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363" r="53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Owner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206876" cy="3563938"/>
          </a:xfrm>
        </p:spPr>
        <p:txBody>
          <a:bodyPr/>
          <a:lstStyle/>
          <a:p>
            <a:r>
              <a:rPr lang="en-US" sz="2000" dirty="0"/>
              <a:t>Your Product Owner must be empowered to make these prioritization decisions</a:t>
            </a:r>
          </a:p>
          <a:p>
            <a:endParaRPr lang="en-US" sz="2000" dirty="0"/>
          </a:p>
          <a:p>
            <a:r>
              <a:rPr lang="en-US" sz="2000" dirty="0"/>
              <a:t>If your PO needs approval before proceeding, then means that your PO is not sufficiently empowered</a:t>
            </a:r>
          </a:p>
          <a:p>
            <a:endParaRPr lang="en-US" sz="2000" dirty="0"/>
          </a:p>
          <a:p>
            <a:r>
              <a:rPr lang="en-US" sz="2000" dirty="0"/>
              <a:t>And </a:t>
            </a:r>
            <a:r>
              <a:rPr lang="en-US" sz="2000" u="sng" dirty="0"/>
              <a:t>that</a:t>
            </a:r>
            <a:r>
              <a:rPr lang="en-US" sz="2000" dirty="0"/>
              <a:t> is a sign of trouble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103945-D782-4426-BB8A-1FE14D8B1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1600" b="1" dirty="0"/>
              <a:t>Change log:</a:t>
            </a:r>
            <a:r>
              <a:rPr lang="en-US" sz="1600" dirty="0"/>
              <a:t> written documentation of what has changed on a project and (briefly) why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Pega recommends that all changes to the project – changes in scope, in resources, in schedule, in cost – be documented in a change log</a:t>
            </a:r>
          </a:p>
          <a:p>
            <a:endParaRPr lang="en-US" sz="1600" dirty="0"/>
          </a:p>
          <a:p>
            <a:r>
              <a:rPr lang="en-US" sz="1600" dirty="0"/>
              <a:t>The log can be invaluable when understanding or justifying a particular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96818A-DD14-4634-A793-2FA6649F9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600" b="1" dirty="0"/>
              <a:t>Change control process:</a:t>
            </a:r>
            <a:r>
              <a:rPr lang="en-US" sz="1600" dirty="0"/>
              <a:t> the mechanism that supports the initiation, recording, assessment, approval, and resolution of project changes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Pega recommends that a change control process be part of the governance plan developed at the beginning of a project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B68A8F-219C-4D4E-86D0-6E66FF3F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 versus change control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CC99F-C39D-44EE-92D2-0A5974B7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  <a:extLst>
    <a:ext uri="{05A4C25C-085E-4340-85A3-A5531E510DB2}">
      <thm15:themeFamily xmlns:thm15="http://schemas.microsoft.com/office/thememl/2012/main" name="Pega Presentation 26Jan2018" id="{68EA5B1B-8B0A-F548-B737-01D8B9C4B31F}" vid="{2A224178-FE16-7445-9C61-965FE28636A3}"/>
    </a:ext>
  </a:extLst>
</a:theme>
</file>

<file path=ppt/theme/theme2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</a:theme>
</file>

<file path=ppt/theme/theme3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Services Guide to Co Production 15th Jun</Template>
  <TotalTime>2777</TotalTime>
  <Words>1047</Words>
  <Application>Microsoft Office PowerPoint</Application>
  <PresentationFormat>On-screen Show (16:9)</PresentationFormat>
  <Paragraphs>196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Open Sans</vt:lpstr>
      <vt:lpstr>Wingdings</vt:lpstr>
      <vt:lpstr>Pega</vt:lpstr>
      <vt:lpstr>Journey Centric Delivery: Embracing Change </vt:lpstr>
      <vt:lpstr>What is this module?</vt:lpstr>
      <vt:lpstr>Rule #1: Don’t avoid change</vt:lpstr>
      <vt:lpstr>Rule #2: Do handle change wisely</vt:lpstr>
      <vt:lpstr>Rule #3: Keep these constant during a sprint</vt:lpstr>
      <vt:lpstr>Backlogs are great for handling change  </vt:lpstr>
      <vt:lpstr>Incorporating changes into future sprint</vt:lpstr>
      <vt:lpstr>Product Owner</vt:lpstr>
      <vt:lpstr>Change log versus change control process</vt:lpstr>
      <vt:lpstr>Do I still need a change control process?</vt:lpstr>
      <vt:lpstr>Not every change needs a change control process</vt:lpstr>
      <vt:lpstr>You DO need a change control process when …</vt:lpstr>
      <vt:lpstr>So even agile projects need a change control process</vt:lpstr>
      <vt:lpstr>Governance</vt:lpstr>
      <vt:lpstr>What about creating change requests?</vt:lpstr>
      <vt:lpstr>Type 1. Commercial/Contractual Impact</vt:lpstr>
      <vt:lpstr>Type 2. No commercial impact, no approval needed</vt:lpstr>
      <vt:lpstr>Type 3. No commercial impact, approval required</vt:lpstr>
      <vt:lpstr>A growing backlog is not a problem</vt:lpstr>
      <vt:lpstr>Tips for embracing change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guide to Co-production</dc:title>
  <dc:subject/>
  <dc:creator>East, Paul</dc:creator>
  <cp:keywords/>
  <dc:description/>
  <cp:lastModifiedBy>Nedwek, Tom</cp:lastModifiedBy>
  <cp:revision>129</cp:revision>
  <dcterms:created xsi:type="dcterms:W3CDTF">2018-06-12T10:34:31Z</dcterms:created>
  <dcterms:modified xsi:type="dcterms:W3CDTF">2019-09-12T12:56:32Z</dcterms:modified>
  <cp:category/>
</cp:coreProperties>
</file>